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439" r:id="rId3"/>
    <p:sldId id="328" r:id="rId5"/>
    <p:sldId id="355" r:id="rId6"/>
    <p:sldId id="407" r:id="rId7"/>
    <p:sldId id="408" r:id="rId8"/>
    <p:sldId id="409" r:id="rId9"/>
    <p:sldId id="410" r:id="rId10"/>
    <p:sldId id="411" r:id="rId11"/>
    <p:sldId id="412" r:id="rId12"/>
    <p:sldId id="413" r:id="rId13"/>
    <p:sldId id="414" r:id="rId14"/>
    <p:sldId id="415" r:id="rId15"/>
    <p:sldId id="416" r:id="rId16"/>
    <p:sldId id="427" r:id="rId17"/>
    <p:sldId id="428" r:id="rId18"/>
    <p:sldId id="429" r:id="rId19"/>
    <p:sldId id="430" r:id="rId20"/>
    <p:sldId id="431" r:id="rId21"/>
    <p:sldId id="432" r:id="rId22"/>
    <p:sldId id="433" r:id="rId23"/>
    <p:sldId id="434" r:id="rId24"/>
    <p:sldId id="435" r:id="rId25"/>
    <p:sldId id="417" r:id="rId26"/>
    <p:sldId id="418" r:id="rId27"/>
    <p:sldId id="419" r:id="rId28"/>
    <p:sldId id="421" r:id="rId29"/>
    <p:sldId id="436" r:id="rId30"/>
    <p:sldId id="422" r:id="rId31"/>
    <p:sldId id="423" r:id="rId32"/>
    <p:sldId id="424" r:id="rId33"/>
    <p:sldId id="425" r:id="rId34"/>
    <p:sldId id="450" r:id="rId35"/>
    <p:sldId id="451" r:id="rId36"/>
    <p:sldId id="426" r:id="rId37"/>
    <p:sldId id="440" r:id="rId38"/>
    <p:sldId id="441" r:id="rId39"/>
    <p:sldId id="452" r:id="rId40"/>
    <p:sldId id="442" r:id="rId41"/>
    <p:sldId id="443" r:id="rId42"/>
    <p:sldId id="485" r:id="rId43"/>
    <p:sldId id="444" r:id="rId44"/>
    <p:sldId id="445" r:id="rId45"/>
    <p:sldId id="446" r:id="rId46"/>
    <p:sldId id="448" r:id="rId47"/>
    <p:sldId id="364" r:id="rId4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B59"/>
    <a:srgbClr val="8064A2"/>
    <a:srgbClr val="4F81BD"/>
    <a:srgbClr val="C0504D"/>
    <a:srgbClr val="FF9900"/>
    <a:srgbClr val="4BACC6"/>
    <a:srgbClr val="0070C0"/>
    <a:srgbClr val="FAC90F"/>
    <a:srgbClr val="00B0F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754" y="82"/>
      </p:cViewPr>
      <p:guideLst>
        <p:guide orient="horz" pos="1610"/>
        <p:guide pos="2874"/>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8CE093-0987-4123-A19C-C73418D45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7390C9-E209-452A-AF2C-23D0DB5DF8D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版权声明：</a:t>
            </a:r>
            <a:r>
              <a:rPr lang="en-US" altLang="zh-CN" dirty="0" smtClean="0"/>
              <a:t>300</a:t>
            </a:r>
            <a:r>
              <a:rPr lang="zh-CN" altLang="en-US" dirty="0" smtClean="0"/>
              <a:t>套精品模板商业授权，请联系</a:t>
            </a:r>
            <a:r>
              <a:rPr lang="en-US" altLang="zh-CN" dirty="0" smtClean="0"/>
              <a:t>【</a:t>
            </a:r>
            <a:r>
              <a:rPr lang="zh-CN" altLang="en-US" dirty="0" smtClean="0"/>
              <a:t>锐旗设计</a:t>
            </a:r>
            <a:r>
              <a:rPr lang="en-US" altLang="zh-CN" dirty="0" smtClean="0"/>
              <a:t>】:https://9ppt.taobao.com</a:t>
            </a:r>
            <a:r>
              <a:rPr lang="zh-CN" altLang="en-US" dirty="0" smtClean="0"/>
              <a:t>，专业</a:t>
            </a:r>
            <a:r>
              <a:rPr lang="en-US" altLang="zh-CN" dirty="0" smtClean="0"/>
              <a:t>PPT</a:t>
            </a:r>
            <a:r>
              <a:rPr lang="zh-CN" altLang="en-US" dirty="0" smtClean="0"/>
              <a:t>老师为你解决所有</a:t>
            </a:r>
            <a:r>
              <a:rPr lang="en-US" altLang="zh-CN" dirty="0" smtClean="0"/>
              <a:t>PPT</a:t>
            </a:r>
            <a:r>
              <a:rPr lang="zh-CN" altLang="en-US" dirty="0" smtClean="0"/>
              <a:t>问题！</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版权声明：</a:t>
            </a:r>
            <a:r>
              <a:rPr lang="en-US" altLang="zh-CN" dirty="0" smtClean="0"/>
              <a:t>300</a:t>
            </a:r>
            <a:r>
              <a:rPr lang="zh-CN" altLang="en-US" dirty="0" smtClean="0"/>
              <a:t>套精品模板商业授权，请联系</a:t>
            </a:r>
            <a:r>
              <a:rPr lang="en-US" altLang="zh-CN" dirty="0" smtClean="0"/>
              <a:t>【</a:t>
            </a:r>
            <a:r>
              <a:rPr lang="zh-CN" altLang="en-US" dirty="0" smtClean="0"/>
              <a:t>锐旗设计</a:t>
            </a:r>
            <a:r>
              <a:rPr lang="en-US" altLang="zh-CN" dirty="0" smtClean="0"/>
              <a:t>】:https://9ppt.taobao.com</a:t>
            </a:r>
            <a:r>
              <a:rPr lang="zh-CN" altLang="en-US" dirty="0" smtClean="0"/>
              <a:t>，专业</a:t>
            </a:r>
            <a:r>
              <a:rPr lang="en-US" altLang="zh-CN" dirty="0" smtClean="0"/>
              <a:t>PPT</a:t>
            </a:r>
            <a:r>
              <a:rPr lang="zh-CN" altLang="en-US" dirty="0" smtClean="0"/>
              <a:t>老师为你解决所有</a:t>
            </a:r>
            <a:r>
              <a:rPr lang="en-US" altLang="zh-CN" dirty="0" smtClean="0"/>
              <a:t>PPT</a:t>
            </a:r>
            <a:r>
              <a:rPr lang="zh-CN" altLang="en-US" dirty="0" smtClean="0"/>
              <a:t>问题！</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2274D81-BE9C-4C9D-8371-8BC208C7A8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D5F6FF-76A1-4CE1-A727-BAA53E4938F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2274D81-BE9C-4C9D-8371-8BC208C7A8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D5F6FF-76A1-4CE1-A727-BAA53E4938F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2274D81-BE9C-4C9D-8371-8BC208C7A8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D5F6FF-76A1-4CE1-A727-BAA53E4938F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2274D81-BE9C-4C9D-8371-8BC208C7A8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D5F6FF-76A1-4CE1-A727-BAA53E4938F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2274D81-BE9C-4C9D-8371-8BC208C7A8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D5F6FF-76A1-4CE1-A727-BAA53E4938F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2274D81-BE9C-4C9D-8371-8BC208C7A87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D5F6FF-76A1-4CE1-A727-BAA53E4938F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2274D81-BE9C-4C9D-8371-8BC208C7A87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ED5F6FF-76A1-4CE1-A727-BAA53E4938F6}"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8" name="图片 17"/>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标题 1"/>
          <p:cNvSpPr>
            <a:spLocks noGrp="1"/>
          </p:cNvSpPr>
          <p:nvPr>
            <p:ph type="title" hasCustomPrompt="1"/>
          </p:nvPr>
        </p:nvSpPr>
        <p:spPr>
          <a:xfrm>
            <a:off x="113854" y="320452"/>
            <a:ext cx="8922642" cy="349548"/>
          </a:xfrm>
        </p:spPr>
        <p:txBody>
          <a:bodyPr>
            <a:noAutofit/>
          </a:bodyPr>
          <a:lstStyle>
            <a:lvl1pPr algn="ctr">
              <a:defRPr sz="1400" b="1" i="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smtClean="0"/>
              <a:t>第一部分  点击此处输入您的标题</a:t>
            </a:r>
            <a:endParaRPr lang="zh-CN" altLang="en-US" dirty="0"/>
          </a:p>
        </p:txBody>
      </p:sp>
      <p:sp>
        <p:nvSpPr>
          <p:cNvPr id="3" name="日期占位符 2"/>
          <p:cNvSpPr>
            <a:spLocks noGrp="1"/>
          </p:cNvSpPr>
          <p:nvPr>
            <p:ph type="dt" sz="half" idx="10"/>
          </p:nvPr>
        </p:nvSpPr>
        <p:spPr/>
        <p:txBody>
          <a:bodyPr/>
          <a:lstStyle/>
          <a:p>
            <a:fld id="{32274D81-BE9C-4C9D-8371-8BC208C7A87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D5F6FF-76A1-4CE1-A727-BAA53E4938F6}" type="slidenum">
              <a:rPr lang="zh-CN" altLang="en-US" smtClean="0"/>
            </a:fld>
            <a:endParaRPr lang="zh-CN" altLang="en-US"/>
          </a:p>
        </p:txBody>
      </p:sp>
      <p:grpSp>
        <p:nvGrpSpPr>
          <p:cNvPr id="8" name="组合 7"/>
          <p:cNvGrpSpPr/>
          <p:nvPr userDrawn="1"/>
        </p:nvGrpSpPr>
        <p:grpSpPr>
          <a:xfrm>
            <a:off x="8424428" y="4711836"/>
            <a:ext cx="718624" cy="288032"/>
            <a:chOff x="8424428" y="4716750"/>
            <a:chExt cx="718624" cy="288032"/>
          </a:xfrm>
          <a:solidFill>
            <a:srgbClr val="BFBFBF"/>
          </a:solidFill>
        </p:grpSpPr>
        <p:sp>
          <p:nvSpPr>
            <p:cNvPr id="9" name="圆角矩形 8"/>
            <p:cNvSpPr/>
            <p:nvPr userDrawn="1"/>
          </p:nvSpPr>
          <p:spPr>
            <a:xfrm>
              <a:off x="8424428" y="4716750"/>
              <a:ext cx="468052" cy="28803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8820472" y="4948014"/>
              <a:ext cx="322580" cy="567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extBox 10"/>
          <p:cNvSpPr txBox="1"/>
          <p:nvPr userDrawn="1"/>
        </p:nvSpPr>
        <p:spPr>
          <a:xfrm>
            <a:off x="8475514" y="4686575"/>
            <a:ext cx="436338" cy="338554"/>
          </a:xfrm>
          <a:prstGeom prst="rect">
            <a:avLst/>
          </a:prstGeom>
          <a:noFill/>
        </p:spPr>
        <p:txBody>
          <a:bodyPr wrap="none" rtlCol="0">
            <a:spAutoFit/>
          </a:bodyPr>
          <a:lstStyle/>
          <a:p>
            <a:fld id="{15E71900-10A2-4CC6-8A82-1659C4480C15}" type="slidenum">
              <a:rPr lang="zh-CN" altLang="en-US" sz="1600" smtClean="0">
                <a:solidFill>
                  <a:schemeClr val="tx1">
                    <a:lumMod val="65000"/>
                    <a:lumOff val="35000"/>
                  </a:schemeClr>
                </a:solidFill>
              </a:rPr>
            </a:fld>
            <a:endParaRPr lang="zh-CN" altLang="en-US" sz="1600" dirty="0">
              <a:solidFill>
                <a:schemeClr val="tx1">
                  <a:lumMod val="65000"/>
                  <a:lumOff val="35000"/>
                </a:schemeClr>
              </a:solidFill>
            </a:endParaRPr>
          </a:p>
        </p:txBody>
      </p:sp>
      <p:cxnSp>
        <p:nvCxnSpPr>
          <p:cNvPr id="21" name="直接连接符 20"/>
          <p:cNvCxnSpPr/>
          <p:nvPr userDrawn="1"/>
        </p:nvCxnSpPr>
        <p:spPr>
          <a:xfrm>
            <a:off x="467632" y="502568"/>
            <a:ext cx="3005634"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5740729" y="502568"/>
            <a:ext cx="3005634"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日期占位符 1"/>
          <p:cNvSpPr>
            <a:spLocks noGrp="1"/>
          </p:cNvSpPr>
          <p:nvPr>
            <p:ph type="dt" sz="half" idx="10"/>
          </p:nvPr>
        </p:nvSpPr>
        <p:spPr/>
        <p:txBody>
          <a:bodyPr/>
          <a:lstStyle/>
          <a:p>
            <a:fld id="{32274D81-BE9C-4C9D-8371-8BC208C7A87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ED5F6FF-76A1-4CE1-A727-BAA53E4938F6}"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2274D81-BE9C-4C9D-8371-8BC208C7A87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D5F6FF-76A1-4CE1-A727-BAA53E4938F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2274D81-BE9C-4C9D-8371-8BC208C7A87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D5F6FF-76A1-4CE1-A727-BAA53E4938F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2274D81-BE9C-4C9D-8371-8BC208C7A872}"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ED5F6FF-76A1-4CE1-A727-BAA53E4938F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3.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3.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3.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3.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3.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3.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3.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3.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3.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24"/>
          <p:cNvSpPr/>
          <p:nvPr/>
        </p:nvSpPr>
        <p:spPr>
          <a:xfrm>
            <a:off x="1852113" y="3147814"/>
            <a:ext cx="5439775" cy="504056"/>
          </a:xfrm>
          <a:prstGeom prst="roundRect">
            <a:avLst>
              <a:gd name="adj" fmla="val 42270"/>
            </a:avLst>
          </a:prstGeom>
          <a:solidFill>
            <a:schemeClr val="bg1">
              <a:lumMod val="85000"/>
            </a:schemeClr>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2870998" y="3132956"/>
            <a:ext cx="3383280" cy="521970"/>
          </a:xfrm>
          <a:prstGeom prst="rect">
            <a:avLst/>
          </a:prstGeom>
          <a:noFill/>
        </p:spPr>
        <p:txBody>
          <a:bodyPr wrap="none" rtlCol="0">
            <a:spAutoFit/>
          </a:bodyPr>
          <a:lstStyle/>
          <a:p>
            <a:pPr algn="ctr"/>
            <a:r>
              <a:rPr lang="zh-CN" altLang="en-US" sz="2800">
                <a:sym typeface="+mn-ea"/>
              </a:rPr>
              <a:t>联盟消消乐总结评审</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691680" y="3119305"/>
            <a:ext cx="720079" cy="574619"/>
            <a:chOff x="899592" y="2377261"/>
            <a:chExt cx="720079" cy="574619"/>
          </a:xfrm>
          <a:effectLst>
            <a:outerShdw blurRad="50800" dist="38100" dir="2700000" algn="tl" rotWithShape="0">
              <a:prstClr val="black">
                <a:alpha val="40000"/>
              </a:prstClr>
            </a:outerShdw>
          </a:effectLst>
        </p:grpSpPr>
        <p:sp>
          <p:nvSpPr>
            <p:cNvPr id="28" name="圆角矩形 27"/>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sp>
          <p:nvSpPr>
            <p:cNvPr id="29" name="圆角矩形 28"/>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grpSp>
      <p:pic>
        <p:nvPicPr>
          <p:cNvPr id="39" name="Picture 2" descr="C:\Users\Administrator\Desktop\手.png"/>
          <p:cNvPicPr>
            <a:picLocks noChangeAspect="1" noChangeArrowheads="1"/>
          </p:cNvPicPr>
          <p:nvPr/>
        </p:nvPicPr>
        <p:blipFill>
          <a:blip r:embed="rId1"/>
          <a:srcRect/>
          <a:stretch>
            <a:fillRect/>
          </a:stretch>
        </p:blipFill>
        <p:spPr bwMode="auto">
          <a:xfrm flipH="1">
            <a:off x="1572529" y="3219822"/>
            <a:ext cx="2959860" cy="2876318"/>
          </a:xfrm>
          <a:prstGeom prst="rect">
            <a:avLst/>
          </a:prstGeom>
          <a:noFill/>
        </p:spPr>
      </p:pic>
      <p:pic>
        <p:nvPicPr>
          <p:cNvPr id="3" name="图片 2" descr="G13"/>
          <p:cNvPicPr>
            <a:picLocks noChangeAspect="1"/>
          </p:cNvPicPr>
          <p:nvPr/>
        </p:nvPicPr>
        <p:blipFill>
          <a:blip r:embed="rId2"/>
          <a:stretch>
            <a:fillRect/>
          </a:stretch>
        </p:blipFill>
        <p:spPr>
          <a:xfrm>
            <a:off x="3566795" y="941070"/>
            <a:ext cx="2246630" cy="1682750"/>
          </a:xfrm>
          <a:prstGeom prst="rect">
            <a:avLst/>
          </a:prstGeom>
        </p:spPr>
      </p:pic>
      <p:sp>
        <p:nvSpPr>
          <p:cNvPr id="4" name="文本框 3"/>
          <p:cNvSpPr txBox="1"/>
          <p:nvPr/>
        </p:nvSpPr>
        <p:spPr>
          <a:xfrm>
            <a:off x="3825240" y="3757930"/>
            <a:ext cx="2355215" cy="922020"/>
          </a:xfrm>
          <a:prstGeom prst="rect">
            <a:avLst/>
          </a:prstGeom>
          <a:noFill/>
        </p:spPr>
        <p:txBody>
          <a:bodyPr wrap="square" rtlCol="0">
            <a:spAutoFit/>
          </a:bodyPr>
          <a:p>
            <a:r>
              <a:rPr lang="zh-CN" altLang="en-US"/>
              <a:t>组员：许佳俊</a:t>
            </a:r>
            <a:endParaRPr lang="zh-CN" altLang="en-US"/>
          </a:p>
          <a:p>
            <a:r>
              <a:rPr lang="zh-CN" altLang="en-US"/>
              <a:t>             徐柯杰</a:t>
            </a:r>
            <a:endParaRPr lang="zh-CN" altLang="en-US"/>
          </a:p>
          <a:p>
            <a:r>
              <a:rPr lang="zh-CN" altLang="en-US"/>
              <a:t>             何宇晨</a:t>
            </a: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par>
                                <p:cTn id="14" presetID="63" presetClass="path" presetSubtype="0" accel="50000" decel="50000" fill="hold" nodeType="withEffect">
                                  <p:stCondLst>
                                    <p:cond delay="0"/>
                                  </p:stCondLst>
                                  <p:childTnLst>
                                    <p:animMotion origin="layout" path="M 4.44444E-6 -4.78691E-6 L 0.575 -4.78691E-6 " pathEditMode="relative" rAng="0" ptsTypes="AA">
                                      <p:cBhvr>
                                        <p:cTn id="15" dur="2000" fill="hold"/>
                                        <p:tgtEl>
                                          <p:spTgt spid="27"/>
                                        </p:tgtEl>
                                        <p:attrNameLst>
                                          <p:attrName>ppt_x</p:attrName>
                                          <p:attrName>ppt_y</p:attrName>
                                        </p:attrNameLst>
                                      </p:cBhvr>
                                      <p:rCtr x="28750" y="0"/>
                                    </p:animMotion>
                                  </p:childTnLst>
                                </p:cTn>
                              </p:par>
                              <p:par>
                                <p:cTn id="16" presetID="22" presetClass="entr" presetSubtype="8" fill="hold" grpId="0" nodeType="withEffect">
                                  <p:stCondLst>
                                    <p:cond delay="25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1750"/>
                                        <p:tgtEl>
                                          <p:spTgt spid="26"/>
                                        </p:tgtEl>
                                      </p:cBhvr>
                                    </p:animEffec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63" presetClass="path" presetSubtype="0" accel="50000" decel="50000" fill="hold" nodeType="withEffect">
                                  <p:stCondLst>
                                    <p:cond delay="0"/>
                                  </p:stCondLst>
                                  <p:childTnLst>
                                    <p:animMotion origin="layout" path="M -4.16667E-6 4.93827E-6 L 0.58351 4.93827E-6 " pathEditMode="relative" rAng="0" ptsTypes="AA">
                                      <p:cBhvr>
                                        <p:cTn id="22" dur="2000" fill="hold"/>
                                        <p:tgtEl>
                                          <p:spTgt spid="39"/>
                                        </p:tgtEl>
                                        <p:attrNameLst>
                                          <p:attrName>ppt_x</p:attrName>
                                          <p:attrName>ppt_y</p:attrName>
                                        </p:attrNameLst>
                                      </p:cBhvr>
                                      <p:rCtr x="29167" y="0"/>
                                    </p:animMotion>
                                  </p:childTnLst>
                                </p:cTn>
                              </p:par>
                              <p:par>
                                <p:cTn id="23" presetID="42" presetClass="exit" presetSubtype="0" fill="hold" nodeType="withEffect">
                                  <p:stCondLst>
                                    <p:cond delay="0"/>
                                  </p:stCondLst>
                                  <p:childTnLst>
                                    <p:animEffect transition="out" filter="fade">
                                      <p:cBhvr>
                                        <p:cTn id="24" dur="1000"/>
                                        <p:tgtEl>
                                          <p:spTgt spid="39"/>
                                        </p:tgtEl>
                                      </p:cBhvr>
                                    </p:animEffect>
                                    <p:anim calcmode="lin" valueType="num">
                                      <p:cBhvr>
                                        <p:cTn id="25" dur="1000"/>
                                        <p:tgtEl>
                                          <p:spTgt spid="39"/>
                                        </p:tgtEl>
                                        <p:attrNameLst>
                                          <p:attrName>ppt_x</p:attrName>
                                        </p:attrNameLst>
                                      </p:cBhvr>
                                      <p:tavLst>
                                        <p:tav tm="0">
                                          <p:val>
                                            <p:strVal val="ppt_x"/>
                                          </p:val>
                                        </p:tav>
                                        <p:tav tm="100000">
                                          <p:val>
                                            <p:strVal val="ppt_x"/>
                                          </p:val>
                                        </p:tav>
                                      </p:tavLst>
                                    </p:anim>
                                    <p:anim calcmode="lin" valueType="num">
                                      <p:cBhvr>
                                        <p:cTn id="26" dur="1000"/>
                                        <p:tgtEl>
                                          <p:spTgt spid="39"/>
                                        </p:tgtEl>
                                        <p:attrNameLst>
                                          <p:attrName>ppt_y</p:attrName>
                                        </p:attrNameLst>
                                      </p:cBhvr>
                                      <p:tavLst>
                                        <p:tav tm="0">
                                          <p:val>
                                            <p:strVal val="ppt_y"/>
                                          </p:val>
                                        </p:tav>
                                        <p:tav tm="100000">
                                          <p:val>
                                            <p:strVal val="ppt_y+.1"/>
                                          </p:val>
                                        </p:tav>
                                      </p:tavLst>
                                    </p:anim>
                                    <p:set>
                                      <p:cBhvr>
                                        <p:cTn id="27" dur="1" fill="hold">
                                          <p:stCondLst>
                                            <p:cond delay="9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1630" y="356870"/>
            <a:ext cx="3085465" cy="368300"/>
          </a:xfrm>
          <a:prstGeom prst="rect">
            <a:avLst/>
          </a:prstGeom>
          <a:noFill/>
        </p:spPr>
        <p:txBody>
          <a:bodyPr wrap="square" rtlCol="0">
            <a:spAutoFit/>
          </a:bodyPr>
          <a:p>
            <a:r>
              <a:rPr lang="en-US" altLang="zh-CN"/>
              <a:t>(2)项目市场分析</a:t>
            </a:r>
            <a:endParaRPr lang="en-US" altLang="zh-CN"/>
          </a:p>
        </p:txBody>
      </p:sp>
      <p:sp>
        <p:nvSpPr>
          <p:cNvPr id="3" name="文本框 2"/>
          <p:cNvSpPr txBox="1"/>
          <p:nvPr/>
        </p:nvSpPr>
        <p:spPr>
          <a:xfrm>
            <a:off x="1002665" y="1066165"/>
            <a:ext cx="6305550" cy="2030095"/>
          </a:xfrm>
          <a:prstGeom prst="rect">
            <a:avLst/>
          </a:prstGeom>
          <a:noFill/>
        </p:spPr>
        <p:txBody>
          <a:bodyPr wrap="square" rtlCol="0">
            <a:spAutoFit/>
          </a:bodyPr>
          <a:p>
            <a:r>
              <a:rPr lang="en-US" altLang="zh-CN"/>
              <a:t>         </a:t>
            </a:r>
            <a:r>
              <a:rPr lang="zh-CN" altLang="en-US"/>
              <a:t>我们调查了周围同学对于休闲类游戏的看法，收集了他们的意见。 </a:t>
            </a:r>
            <a:endParaRPr lang="zh-CN" altLang="en-US"/>
          </a:p>
          <a:p>
            <a:r>
              <a:rPr lang="zh-CN" altLang="en-US"/>
              <a:t>        他们希望在课余时间能够和同学一起玩一些互动性比较强的游戏，同时又不想耗费太多精力。根据需求，我们设计出了《联盟消消乐》这款集休闲、娱乐和互动的游戏。</a:t>
            </a:r>
            <a:endParaRPr lang="zh-CN" altLang="en-US"/>
          </a:p>
          <a:p>
            <a:r>
              <a:rPr lang="zh-CN" altLang="en-US"/>
              <a:t>         这款游戏是面向青少年人群，使他们能在工作学习之余，通过这款游戏来放松身心。</a:t>
            </a:r>
            <a:endParaRPr lang="zh-CN" altLang="en-US"/>
          </a:p>
        </p:txBody>
      </p:sp>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Tree>
  </p:cSld>
  <p:clrMapOvr>
    <a:masterClrMapping/>
  </p:clrMapOvr>
  <p:transition spd="slow" advTm="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5290" y="258445"/>
            <a:ext cx="2428240" cy="368300"/>
          </a:xfrm>
          <a:prstGeom prst="rect">
            <a:avLst/>
          </a:prstGeom>
          <a:noFill/>
        </p:spPr>
        <p:txBody>
          <a:bodyPr wrap="square" rtlCol="0">
            <a:spAutoFit/>
          </a:bodyPr>
          <a:p>
            <a:r>
              <a:rPr lang="en-US" altLang="zh-CN"/>
              <a:t>(3)</a:t>
            </a:r>
            <a:r>
              <a:rPr lang="zh-CN" altLang="en-US"/>
              <a:t>技术可行性</a:t>
            </a:r>
            <a:endParaRPr lang="zh-CN" altLang="en-US"/>
          </a:p>
        </p:txBody>
      </p:sp>
      <p:sp>
        <p:nvSpPr>
          <p:cNvPr id="3" name="文本框 2"/>
          <p:cNvSpPr txBox="1"/>
          <p:nvPr/>
        </p:nvSpPr>
        <p:spPr>
          <a:xfrm>
            <a:off x="652145" y="911225"/>
            <a:ext cx="6799580" cy="1198880"/>
          </a:xfrm>
          <a:prstGeom prst="rect">
            <a:avLst/>
          </a:prstGeom>
          <a:noFill/>
        </p:spPr>
        <p:txBody>
          <a:bodyPr wrap="square" rtlCol="0">
            <a:spAutoFit/>
          </a:bodyPr>
          <a:p>
            <a:r>
              <a:rPr lang="en-US" altLang="zh-CN"/>
              <a:t>        </a:t>
            </a:r>
            <a:r>
              <a:rPr lang="zh-CN" altLang="en-US"/>
              <a:t>我们采用</a:t>
            </a:r>
            <a:r>
              <a:rPr lang="en-US" altLang="zh-CN"/>
              <a:t>C#</a:t>
            </a:r>
            <a:r>
              <a:rPr lang="zh-CN" altLang="en-US"/>
              <a:t>语言，在</a:t>
            </a:r>
            <a:r>
              <a:rPr lang="en-US" altLang="zh-CN"/>
              <a:t>Unity 3D</a:t>
            </a:r>
            <a:r>
              <a:rPr lang="zh-CN" altLang="en-US"/>
              <a:t>平台上进行开发。</a:t>
            </a:r>
            <a:endParaRPr lang="zh-CN" altLang="en-US"/>
          </a:p>
          <a:p>
            <a:r>
              <a:rPr lang="zh-CN" altLang="en-US"/>
              <a:t>        这个游戏的核心算法是判断每次行动结束后是否存在连续三个或以上相同的方块，若存在，则将其消除，并补充上随机的方块。重复执行这个步骤直到不存在连续三个相同的方块。</a:t>
            </a:r>
            <a:endParaRPr lang="zh-CN" altLang="en-US"/>
          </a:p>
        </p:txBody>
      </p:sp>
      <p:sp>
        <p:nvSpPr>
          <p:cNvPr id="4" name="文本框 3"/>
          <p:cNvSpPr txBox="1"/>
          <p:nvPr/>
        </p:nvSpPr>
        <p:spPr>
          <a:xfrm>
            <a:off x="146685" y="2509520"/>
            <a:ext cx="2331720" cy="368300"/>
          </a:xfrm>
          <a:prstGeom prst="rect">
            <a:avLst/>
          </a:prstGeom>
          <a:noFill/>
        </p:spPr>
        <p:txBody>
          <a:bodyPr wrap="square" rtlCol="0">
            <a:spAutoFit/>
          </a:bodyPr>
          <a:p>
            <a:r>
              <a:rPr lang="zh-CN" altLang="en-US"/>
              <a:t>（</a:t>
            </a:r>
            <a:r>
              <a:rPr lang="en-US" altLang="zh-CN"/>
              <a:t>4</a:t>
            </a:r>
            <a:r>
              <a:rPr lang="zh-CN" altLang="en-US"/>
              <a:t>）操作可行性</a:t>
            </a:r>
            <a:endParaRPr lang="zh-CN" altLang="en-US"/>
          </a:p>
        </p:txBody>
      </p:sp>
      <p:sp>
        <p:nvSpPr>
          <p:cNvPr id="5" name="文本框 4"/>
          <p:cNvSpPr txBox="1"/>
          <p:nvPr/>
        </p:nvSpPr>
        <p:spPr>
          <a:xfrm>
            <a:off x="594995" y="3146425"/>
            <a:ext cx="6856730" cy="645160"/>
          </a:xfrm>
          <a:prstGeom prst="rect">
            <a:avLst/>
          </a:prstGeom>
          <a:noFill/>
        </p:spPr>
        <p:txBody>
          <a:bodyPr wrap="square" rtlCol="0">
            <a:spAutoFit/>
          </a:bodyPr>
          <a:p>
            <a:r>
              <a:rPr lang="en-US" altLang="zh-CN"/>
              <a:t>         </a:t>
            </a:r>
            <a:r>
              <a:rPr lang="zh-CN" altLang="en-US"/>
              <a:t>消消乐是个成熟的游戏，而我们是在基础消消乐的基础上添加一些不同的元素，因此是完全可行的。</a:t>
            </a:r>
            <a:endParaRPr lang="zh-CN" altLang="en-US"/>
          </a:p>
        </p:txBody>
      </p:sp>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Tree>
  </p:cSld>
  <p:clrMapOvr>
    <a:masterClrMapping/>
  </p:clrMapOvr>
  <p:transition spd="slow" advTm="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3" name="文本框 2"/>
          <p:cNvSpPr txBox="1"/>
          <p:nvPr/>
        </p:nvSpPr>
        <p:spPr>
          <a:xfrm>
            <a:off x="107315" y="153035"/>
            <a:ext cx="2316480" cy="521970"/>
          </a:xfrm>
          <a:prstGeom prst="rect">
            <a:avLst/>
          </a:prstGeom>
          <a:noFill/>
        </p:spPr>
        <p:txBody>
          <a:bodyPr wrap="none" rtlCol="0" anchor="t">
            <a:spAutoFit/>
          </a:bodyPr>
          <a:p>
            <a:r>
              <a:rPr lang="zh-CN" altLang="en-US" sz="2800" b="1" dirty="0">
                <a:solidFill>
                  <a:srgbClr val="C0504D"/>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需求分析报告</a:t>
            </a:r>
            <a:endParaRPr lang="zh-CN" altLang="en-US" sz="2800"/>
          </a:p>
        </p:txBody>
      </p:sp>
      <p:sp>
        <p:nvSpPr>
          <p:cNvPr id="4" name="文本框 3"/>
          <p:cNvSpPr txBox="1"/>
          <p:nvPr/>
        </p:nvSpPr>
        <p:spPr>
          <a:xfrm>
            <a:off x="186690" y="675005"/>
            <a:ext cx="2491740" cy="368300"/>
          </a:xfrm>
          <a:prstGeom prst="rect">
            <a:avLst/>
          </a:prstGeom>
          <a:noFill/>
        </p:spPr>
        <p:txBody>
          <a:bodyPr wrap="square" rtlCol="0">
            <a:spAutoFit/>
          </a:bodyPr>
          <a:p>
            <a:r>
              <a:rPr lang="zh-CN" altLang="en-US"/>
              <a:t>（</a:t>
            </a:r>
            <a:r>
              <a:rPr lang="en-US" altLang="zh-CN"/>
              <a:t>1</a:t>
            </a:r>
            <a:r>
              <a:rPr lang="zh-CN" altLang="en-US"/>
              <a:t>）用户访谈结果</a:t>
            </a:r>
            <a:endParaRPr lang="zh-CN" altLang="en-US"/>
          </a:p>
        </p:txBody>
      </p:sp>
      <p:sp>
        <p:nvSpPr>
          <p:cNvPr id="5" name="文本框 4"/>
          <p:cNvSpPr txBox="1"/>
          <p:nvPr/>
        </p:nvSpPr>
        <p:spPr>
          <a:xfrm>
            <a:off x="438150" y="1169035"/>
            <a:ext cx="7820660" cy="3692525"/>
          </a:xfrm>
          <a:prstGeom prst="rect">
            <a:avLst/>
          </a:prstGeom>
          <a:noFill/>
        </p:spPr>
        <p:txBody>
          <a:bodyPr wrap="square" rtlCol="0" anchor="t">
            <a:spAutoFit/>
          </a:bodyPr>
          <a:p>
            <a:r>
              <a:rPr lang="zh-CN" altLang="en-US">
                <a:sym typeface="+mn-ea"/>
              </a:rPr>
              <a:t>用户类型：适合大学生之间或者家庭内等需要在碎片时间利用游戏进行放松和娱乐的人群。</a:t>
            </a:r>
            <a:endParaRPr lang="zh-CN" altLang="en-US"/>
          </a:p>
          <a:p>
            <a:endParaRPr lang="zh-CN" altLang="en-US"/>
          </a:p>
          <a:p>
            <a:r>
              <a:rPr lang="zh-CN" altLang="en-US">
                <a:sym typeface="+mn-ea"/>
              </a:rPr>
              <a:t>用户代表：软件工程</a:t>
            </a:r>
            <a:r>
              <a:rPr lang="en-US" altLang="zh-CN">
                <a:sym typeface="+mn-ea"/>
              </a:rPr>
              <a:t>1501</a:t>
            </a:r>
            <a:r>
              <a:rPr lang="zh-CN" altLang="en-US">
                <a:sym typeface="+mn-ea"/>
              </a:rPr>
              <a:t>杜潇天。</a:t>
            </a:r>
            <a:endParaRPr lang="zh-CN" altLang="en-US"/>
          </a:p>
          <a:p>
            <a:endParaRPr lang="zh-CN" altLang="en-US"/>
          </a:p>
          <a:p>
            <a:r>
              <a:rPr lang="zh-CN" altLang="en-US">
                <a:sym typeface="+mn-ea"/>
              </a:rPr>
              <a:t>所采访的几位同学对我们提出的意见大致如下：</a:t>
            </a:r>
            <a:endParaRPr lang="zh-CN" altLang="en-US"/>
          </a:p>
          <a:p>
            <a:r>
              <a:rPr lang="en-US" altLang="zh-CN">
                <a:sym typeface="+mn-ea"/>
              </a:rPr>
              <a:t>1.</a:t>
            </a:r>
            <a:r>
              <a:rPr lang="zh-CN" altLang="en-US">
                <a:sym typeface="+mn-ea"/>
              </a:rPr>
              <a:t>把游戏名称放到游戏的进入界面（已修改）</a:t>
            </a:r>
            <a:endParaRPr lang="zh-CN" altLang="en-US"/>
          </a:p>
          <a:p>
            <a:r>
              <a:rPr lang="en-US" altLang="zh-CN">
                <a:sym typeface="+mn-ea"/>
              </a:rPr>
              <a:t>2.</a:t>
            </a:r>
            <a:r>
              <a:rPr lang="zh-CN" altLang="en-US">
                <a:sym typeface="+mn-ea"/>
              </a:rPr>
              <a:t>认为一局游戏的时间可能太短（增加了每个玩家的初始生命值）。</a:t>
            </a:r>
            <a:endParaRPr lang="zh-CN" altLang="en-US"/>
          </a:p>
          <a:p>
            <a:r>
              <a:rPr lang="en-US" altLang="zh-CN">
                <a:sym typeface="+mn-ea"/>
              </a:rPr>
              <a:t>3.</a:t>
            </a:r>
            <a:r>
              <a:rPr lang="zh-CN" altLang="en-US">
                <a:sym typeface="+mn-ea"/>
              </a:rPr>
              <a:t>认为用</a:t>
            </a:r>
            <a:r>
              <a:rPr lang="en-US" altLang="zh-CN">
                <a:sym typeface="+mn-ea"/>
              </a:rPr>
              <a:t>LOL</a:t>
            </a:r>
            <a:r>
              <a:rPr lang="zh-CN" altLang="en-US">
                <a:sym typeface="+mn-ea"/>
              </a:rPr>
              <a:t>头像作为消除模块看起来有点复杂（我们认为这也是我们游戏的特征，因此不作修改。）</a:t>
            </a:r>
            <a:endParaRPr lang="zh-CN" altLang="en-US"/>
          </a:p>
          <a:p>
            <a:r>
              <a:rPr lang="en-US" altLang="zh-CN">
                <a:sym typeface="+mn-ea"/>
              </a:rPr>
              <a:t>4.</a:t>
            </a:r>
            <a:r>
              <a:rPr lang="zh-CN" altLang="en-US">
                <a:sym typeface="+mn-ea"/>
              </a:rPr>
              <a:t>觉得每局游戏的消除模块可以多变，增加趣味。（我们将会在实际的实现中增加模块的种类）</a:t>
            </a:r>
            <a:endParaRPr lang="zh-CN" altLang="en-US"/>
          </a:p>
          <a:p>
            <a:r>
              <a:rPr lang="en-US" altLang="zh-CN">
                <a:sym typeface="+mn-ea"/>
              </a:rPr>
              <a:t>5.</a:t>
            </a:r>
            <a:r>
              <a:rPr lang="zh-CN" altLang="en-US">
                <a:sym typeface="+mn-ea"/>
              </a:rPr>
              <a:t>操作反应时间应该在</a:t>
            </a:r>
            <a:r>
              <a:rPr lang="en-US" altLang="zh-CN">
                <a:sym typeface="+mn-ea"/>
              </a:rPr>
              <a:t>1S</a:t>
            </a:r>
            <a:r>
              <a:rPr lang="zh-CN" altLang="en-US">
                <a:sym typeface="+mn-ea"/>
              </a:rPr>
              <a:t>以内（和我们预期的一致。）</a:t>
            </a:r>
            <a:endParaRPr lang="zh-CN" altLang="en-US"/>
          </a:p>
        </p:txBody>
      </p:sp>
    </p:spTree>
  </p:cSld>
  <p:clrMapOvr>
    <a:masterClrMapping/>
  </p:clrMapOvr>
  <p:transition spd="slow"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2" name="文本框 1"/>
          <p:cNvSpPr txBox="1"/>
          <p:nvPr/>
        </p:nvSpPr>
        <p:spPr>
          <a:xfrm>
            <a:off x="88900" y="185420"/>
            <a:ext cx="2826385" cy="368300"/>
          </a:xfrm>
          <a:prstGeom prst="rect">
            <a:avLst/>
          </a:prstGeom>
          <a:noFill/>
        </p:spPr>
        <p:txBody>
          <a:bodyPr wrap="square" rtlCol="0">
            <a:spAutoFit/>
          </a:bodyPr>
          <a:p>
            <a:r>
              <a:rPr lang="zh-CN" altLang="en-US"/>
              <a:t>（</a:t>
            </a:r>
            <a:r>
              <a:rPr lang="en-US" altLang="zh-CN"/>
              <a:t>2</a:t>
            </a:r>
            <a:r>
              <a:rPr lang="zh-CN" altLang="en-US"/>
              <a:t>）游戏玩法介绍</a:t>
            </a:r>
            <a:endParaRPr lang="zh-CN" altLang="en-US"/>
          </a:p>
        </p:txBody>
      </p:sp>
      <p:sp>
        <p:nvSpPr>
          <p:cNvPr id="3" name="文本框 2"/>
          <p:cNvSpPr txBox="1"/>
          <p:nvPr/>
        </p:nvSpPr>
        <p:spPr>
          <a:xfrm>
            <a:off x="1174115" y="1000760"/>
            <a:ext cx="7501890" cy="3969385"/>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sym typeface="+mn-ea"/>
              </a:rPr>
              <a:t>这是一款双人对战类的单机游戏双方玩家的初始化生命值为100。游戏开始后，双方玩家轮流获得一个行动回合，在行动回合内的玩家可以选择一个方块，将其与相邻的一个方块交换位置，若交换后某一行或列中出现了连续三个以上相邻的相同方块，则将这些方块全部消去，消去后空缺的部分由其上方的方块落下后填充，并在最上方随机刷出方块。每消去一定数量的方块，系统就会随机在一些方块上刷新出道具，消去这些方块则可以获得道具。道具可在每次操作之前使用（道具分为三类，增加自己生命值，连续进行两次操作，随机消除某一类的方块）</a:t>
            </a:r>
            <a:endParaRPr lang="zh-CN" altLang="en-US"/>
          </a:p>
          <a:p>
            <a:r>
              <a:rPr lang="zh-CN" altLang="en-US">
                <a:latin typeface="宋体" panose="02010600030101010101" pitchFamily="2" charset="-122"/>
                <a:cs typeface="宋体" panose="02010600030101010101" pitchFamily="2" charset="-122"/>
                <a:sym typeface="+mn-ea"/>
              </a:rPr>
              <a:t>若一次行动消去的方块总数大于或等于</a:t>
            </a:r>
            <a:r>
              <a:rPr lang="en-US" altLang="zh-CN">
                <a:latin typeface="宋体" panose="02010600030101010101" pitchFamily="2" charset="-122"/>
                <a:cs typeface="宋体" panose="02010600030101010101" pitchFamily="2" charset="-122"/>
                <a:sym typeface="+mn-ea"/>
              </a:rPr>
              <a:t>7</a:t>
            </a:r>
            <a:r>
              <a:rPr lang="zh-CN" altLang="en-US">
                <a:latin typeface="宋体" panose="02010600030101010101" pitchFamily="2" charset="-122"/>
                <a:cs typeface="宋体" panose="02010600030101010101" pitchFamily="2" charset="-122"/>
                <a:sym typeface="+mn-ea"/>
              </a:rPr>
              <a:t>块，则此玩家额外获得一个回合。双方玩家在游戏开始时有一定的初始血量值，使用道具或者消去特定的方块可以减少对方的血量值（伤害值为消除的方块数），率先将对方血量值变为</a:t>
            </a:r>
            <a:r>
              <a:rPr lang="en-US" altLang="zh-CN">
                <a:ea typeface="Calibri" panose="020F0502020204030204" charset="0"/>
                <a:cs typeface="Calibri" panose="020F0502020204030204" charset="0"/>
                <a:sym typeface="+mn-ea"/>
              </a:rPr>
              <a:t>0</a:t>
            </a:r>
            <a:r>
              <a:rPr lang="zh-CN" altLang="en-US">
                <a:latin typeface="宋体" panose="02010600030101010101" pitchFamily="2" charset="-122"/>
                <a:cs typeface="宋体" panose="02010600030101010101" pitchFamily="2" charset="-122"/>
                <a:sym typeface="+mn-ea"/>
              </a:rPr>
              <a:t>的一方获胜</a:t>
            </a:r>
            <a:endParaRPr lang="zh-CN" altLang="en-US"/>
          </a:p>
          <a:p>
            <a:endParaRPr lang="zh-CN" altLang="en-US"/>
          </a:p>
        </p:txBody>
      </p:sp>
    </p:spTree>
  </p:cSld>
  <p:clrMapOvr>
    <a:masterClrMapping/>
  </p:clrMapOvr>
  <p:transition spd="slow" advTm="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2" name="文本框 1"/>
          <p:cNvSpPr txBox="1"/>
          <p:nvPr/>
        </p:nvSpPr>
        <p:spPr>
          <a:xfrm>
            <a:off x="186690" y="54610"/>
            <a:ext cx="1675130" cy="368300"/>
          </a:xfrm>
          <a:prstGeom prst="rect">
            <a:avLst/>
          </a:prstGeom>
          <a:noFill/>
        </p:spPr>
        <p:txBody>
          <a:bodyPr wrap="square" rtlCol="0">
            <a:spAutoFit/>
          </a:bodyPr>
          <a:p>
            <a:r>
              <a:rPr lang="zh-CN" altLang="en-US"/>
              <a:t>（</a:t>
            </a:r>
            <a:r>
              <a:rPr lang="en-US" altLang="zh-CN"/>
              <a:t>3</a:t>
            </a:r>
            <a:r>
              <a:rPr lang="zh-CN" altLang="en-US"/>
              <a:t>）数据字典</a:t>
            </a:r>
            <a:endParaRPr lang="zh-CN" altLang="en-US"/>
          </a:p>
        </p:txBody>
      </p:sp>
      <p:sp>
        <p:nvSpPr>
          <p:cNvPr id="3" name="文本框 2"/>
          <p:cNvSpPr txBox="1"/>
          <p:nvPr/>
        </p:nvSpPr>
        <p:spPr>
          <a:xfrm>
            <a:off x="526415" y="328295"/>
            <a:ext cx="8623300" cy="4799965"/>
          </a:xfrm>
          <a:prstGeom prst="rect">
            <a:avLst/>
          </a:prstGeom>
          <a:noFill/>
        </p:spPr>
        <p:txBody>
          <a:bodyPr wrap="square" rtlCol="0" anchor="t">
            <a:spAutoFit/>
          </a:bodyPr>
          <a:p>
            <a:pPr marL="0" indent="0" algn="l"/>
            <a:r>
              <a:rPr lang="zh-CN" altLang="en-US">
                <a:latin typeface="宋体" panose="02010600030101010101" pitchFamily="2" charset="-122"/>
                <a:ea typeface="宋体" panose="02010600030101010101" pitchFamily="2" charset="-122"/>
                <a:cs typeface="宋体" panose="02010600030101010101" pitchFamily="2" charset="-122"/>
                <a:sym typeface="+mn-ea"/>
              </a:rPr>
              <a:t>名字：生命值别名：玩家血量描述：生命值为零是评判玩家胜负的标准      扣除对方生命值是联盟消消乐这款游戏最直接最根本的获胜手段定义：生命值</a:t>
            </a:r>
            <a:r>
              <a:rPr lang="en-US" altLang="zh-CN">
                <a:latin typeface="宋体" panose="02010600030101010101" pitchFamily="2" charset="-122"/>
                <a:ea typeface="宋体" panose="02010600030101010101" pitchFamily="2" charset="-122"/>
                <a:cs typeface="宋体" panose="02010600030101010101" pitchFamily="2" charset="-122"/>
                <a:sym typeface="+mn-ea"/>
              </a:rPr>
              <a:t>=0{</a:t>
            </a:r>
            <a:r>
              <a:rPr lang="zh-CN" altLang="en-US">
                <a:latin typeface="宋体" panose="02010600030101010101" pitchFamily="2" charset="-122"/>
                <a:ea typeface="宋体" panose="02010600030101010101" pitchFamily="2" charset="-122"/>
                <a:cs typeface="宋体" panose="02010600030101010101" pitchFamily="2" charset="-122"/>
                <a:sym typeface="+mn-ea"/>
              </a:rPr>
              <a:t>数字</a:t>
            </a:r>
            <a:r>
              <a:rPr lang="en-US" altLang="zh-CN">
                <a:latin typeface="Calibri" panose="020F0502020204030204" charset="0"/>
                <a:ea typeface="Calibri" panose="020F0502020204030204" charset="0"/>
                <a:cs typeface="Calibri" panose="020F0502020204030204" charset="0"/>
                <a:sym typeface="+mn-ea"/>
              </a:rPr>
              <a:t>}50</a:t>
            </a:r>
            <a:endParaRPr lang="en-US" altLang="zh-CN" b="0" u="none">
              <a:latin typeface="宋体" panose="02010600030101010101" pitchFamily="2" charset="-122"/>
              <a:ea typeface="宋体" panose="02010600030101010101" pitchFamily="2" charset="-122"/>
              <a:cs typeface="宋体" panose="02010600030101010101" pitchFamily="2" charset="-122"/>
            </a:endParaRPr>
          </a:p>
          <a:p>
            <a:pPr marL="0" indent="0" algn="l"/>
            <a:r>
              <a:rPr lang="zh-CN" altLang="en-US">
                <a:latin typeface="宋体" panose="02010600030101010101" pitchFamily="2" charset="-122"/>
                <a:ea typeface="宋体" panose="02010600030101010101" pitchFamily="2" charset="-122"/>
                <a:cs typeface="宋体" panose="02010600030101010101" pitchFamily="2" charset="-122"/>
                <a:sym typeface="+mn-ea"/>
              </a:rPr>
              <a:t>位置：输出到游戏界面生命值板块，输入到联盟消消乐处理系统 名字：道具数量别名：描述：联盟消消乐当中有三种道具，分别有不同的功能，供玩家使用，增加了游戏的趣味性        和可玩性      道具死亡之帽：增加己方一个回合      道具狂徒铠甲：增加己方</a:t>
            </a:r>
            <a:r>
              <a:rPr lang="en-US" altLang="zh-CN">
                <a:latin typeface="宋体" panose="02010600030101010101" pitchFamily="2" charset="-122"/>
                <a:ea typeface="宋体" panose="02010600030101010101" pitchFamily="2" charset="-122"/>
                <a:cs typeface="宋体" panose="02010600030101010101" pitchFamily="2" charset="-122"/>
                <a:sym typeface="+mn-ea"/>
              </a:rPr>
              <a:t>10</a:t>
            </a:r>
            <a:r>
              <a:rPr lang="zh-CN" altLang="en-US">
                <a:latin typeface="宋体" panose="02010600030101010101" pitchFamily="2" charset="-122"/>
                <a:ea typeface="宋体" panose="02010600030101010101" pitchFamily="2" charset="-122"/>
                <a:cs typeface="宋体" panose="02010600030101010101" pitchFamily="2" charset="-122"/>
                <a:sym typeface="+mn-ea"/>
              </a:rPr>
              <a:t>点生命      道具无尽之刃：随机消去一种类型的所有方块</a:t>
            </a:r>
            <a:endParaRPr lang="zh-CN" altLang="en-US" b="0" u="none">
              <a:latin typeface="宋体" panose="02010600030101010101" pitchFamily="2" charset="-122"/>
              <a:ea typeface="宋体" panose="02010600030101010101" pitchFamily="2" charset="-122"/>
              <a:cs typeface="宋体" panose="02010600030101010101" pitchFamily="2" charset="-122"/>
            </a:endParaRPr>
          </a:p>
          <a:p>
            <a:pPr marL="0" indent="0" algn="l"/>
            <a:r>
              <a:rPr lang="zh-CN" altLang="en-US">
                <a:latin typeface="宋体" panose="02010600030101010101" pitchFamily="2" charset="-122"/>
                <a:ea typeface="宋体" panose="02010600030101010101" pitchFamily="2" charset="-122"/>
                <a:cs typeface="宋体" panose="02010600030101010101" pitchFamily="2" charset="-122"/>
                <a:sym typeface="+mn-ea"/>
              </a:rPr>
              <a:t>定义：道具数量</a:t>
            </a:r>
            <a:r>
              <a:rPr lang="en-US" altLang="zh-CN">
                <a:latin typeface="宋体" panose="02010600030101010101" pitchFamily="2" charset="-122"/>
                <a:ea typeface="宋体" panose="02010600030101010101" pitchFamily="2" charset="-122"/>
                <a:cs typeface="宋体" panose="02010600030101010101" pitchFamily="2" charset="-122"/>
                <a:sym typeface="+mn-ea"/>
              </a:rPr>
              <a:t>=</a:t>
            </a:r>
            <a:r>
              <a:rPr lang="zh-CN" altLang="en-US">
                <a:latin typeface="宋体" panose="02010600030101010101" pitchFamily="2" charset="-122"/>
                <a:ea typeface="宋体" panose="02010600030101010101" pitchFamily="2" charset="-122"/>
                <a:cs typeface="宋体" panose="02010600030101010101" pitchFamily="2" charset="-122"/>
                <a:sym typeface="+mn-ea"/>
              </a:rPr>
              <a:t>死亡之帽数量</a:t>
            </a:r>
            <a:r>
              <a:rPr lang="en-US" altLang="zh-CN">
                <a:latin typeface="Calibri" panose="020F0502020204030204" charset="0"/>
                <a:ea typeface="Calibri" panose="020F0502020204030204" charset="0"/>
                <a:cs typeface="Calibri" panose="020F0502020204030204" charset="0"/>
                <a:sym typeface="+mn-ea"/>
              </a:rPr>
              <a:t>+</a:t>
            </a:r>
            <a:r>
              <a:rPr lang="zh-CN" altLang="en-US">
                <a:latin typeface="宋体" panose="02010600030101010101" pitchFamily="2" charset="-122"/>
                <a:ea typeface="宋体" panose="02010600030101010101" pitchFamily="2" charset="-122"/>
                <a:cs typeface="宋体" panose="02010600030101010101" pitchFamily="2" charset="-122"/>
                <a:sym typeface="+mn-ea"/>
              </a:rPr>
              <a:t>狂徒铠甲数量</a:t>
            </a:r>
            <a:r>
              <a:rPr lang="en-US" altLang="zh-CN">
                <a:latin typeface="Calibri" panose="020F0502020204030204" charset="0"/>
                <a:ea typeface="Calibri" panose="020F0502020204030204" charset="0"/>
                <a:cs typeface="Calibri" panose="020F0502020204030204" charset="0"/>
                <a:sym typeface="+mn-ea"/>
              </a:rPr>
              <a:t>+</a:t>
            </a:r>
            <a:r>
              <a:rPr lang="zh-CN" altLang="en-US">
                <a:latin typeface="宋体" panose="02010600030101010101" pitchFamily="2" charset="-122"/>
                <a:ea typeface="宋体" panose="02010600030101010101" pitchFamily="2" charset="-122"/>
                <a:cs typeface="宋体" panose="02010600030101010101" pitchFamily="2" charset="-122"/>
                <a:sym typeface="+mn-ea"/>
              </a:rPr>
              <a:t>无尽之刃数量位置：输出到游戏界面道具数量板块，输入到联盟消消乐处理系统</a:t>
            </a:r>
            <a:endParaRPr lang="zh-CN" altLang="en-US"/>
          </a:p>
        </p:txBody>
      </p:sp>
    </p:spTree>
  </p:cSld>
  <p:clrMapOvr>
    <a:masterClrMapping/>
  </p:clrMapOvr>
  <p:transition spd="slow" advTm="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2" name="文本框 1"/>
          <p:cNvSpPr txBox="1"/>
          <p:nvPr/>
        </p:nvSpPr>
        <p:spPr>
          <a:xfrm>
            <a:off x="422910" y="116840"/>
            <a:ext cx="7661275" cy="4799965"/>
          </a:xfrm>
          <a:prstGeom prst="rect">
            <a:avLst/>
          </a:prstGeom>
          <a:noFill/>
        </p:spPr>
        <p:txBody>
          <a:bodyPr wrap="square" rtlCol="0" anchor="t">
            <a:spAutoFit/>
          </a:bodyPr>
          <a:p>
            <a:pPr marL="0" indent="0" algn="l"/>
            <a:endParaRPr b="0" u="none"/>
          </a:p>
          <a:p>
            <a:pPr marL="0" indent="0" algn="l"/>
            <a:r>
              <a:rPr>
                <a:sym typeface="+mn-ea"/>
              </a:rPr>
              <a:t>名字：时钟</a:t>
            </a:r>
            <a:endParaRPr b="0" u="none"/>
          </a:p>
          <a:p>
            <a:pPr marL="0" indent="0" algn="l"/>
            <a:r>
              <a:rPr>
                <a:sym typeface="+mn-ea"/>
              </a:rPr>
              <a:t>别名：限时</a:t>
            </a:r>
            <a:endParaRPr b="0" u="none"/>
          </a:p>
          <a:p>
            <a:pPr marL="0" indent="0" algn="l"/>
            <a:r>
              <a:rPr>
                <a:sym typeface="+mn-ea"/>
              </a:rPr>
              <a:t>描述：以每步操作所限的时间为难度区分。在游戏开始前可以选择此次游戏的每步限时，分别为5s，10s，20s。在限时内如果没有进行操作则跳过到另一位玩家。如果进行操作则等消除和补给动画完成后开始计时。缺省限时为10s。</a:t>
            </a:r>
            <a:endParaRPr b="0" u="none"/>
          </a:p>
          <a:p>
            <a:pPr marL="0" indent="0" algn="l"/>
            <a:r>
              <a:rPr>
                <a:sym typeface="+mn-ea"/>
              </a:rPr>
              <a:t>定义：限时分为5s,10s,20s。</a:t>
            </a:r>
            <a:endParaRPr b="0" u="none"/>
          </a:p>
          <a:p>
            <a:pPr marL="0" indent="0" algn="l"/>
            <a:r>
              <a:rPr>
                <a:sym typeface="+mn-ea"/>
              </a:rPr>
              <a:t>位置：在初始界面可以选择限时。在游戏界面上会有倒计时。</a:t>
            </a:r>
            <a:endParaRPr b="0" u="none"/>
          </a:p>
          <a:p>
            <a:pPr marL="0" indent="0" algn="l"/>
            <a:endParaRPr b="0" u="none"/>
          </a:p>
          <a:p>
            <a:pPr marL="0" indent="0" algn="l"/>
            <a:endParaRPr b="0" u="none"/>
          </a:p>
          <a:p>
            <a:pPr marL="0" indent="0" algn="l"/>
            <a:r>
              <a:rPr>
                <a:sym typeface="+mn-ea"/>
              </a:rPr>
              <a:t>名字：方块</a:t>
            </a:r>
            <a:endParaRPr b="0" u="none"/>
          </a:p>
          <a:p>
            <a:pPr marL="0" indent="0" algn="l"/>
            <a:r>
              <a:rPr>
                <a:sym typeface="+mn-ea"/>
              </a:rPr>
              <a:t>别名：</a:t>
            </a:r>
            <a:endParaRPr b="0" u="none"/>
          </a:p>
          <a:p>
            <a:pPr marL="0" indent="0" algn="l"/>
            <a:r>
              <a:rPr>
                <a:sym typeface="+mn-ea"/>
              </a:rPr>
              <a:t>描述：通过交换方块的方式清除方块，减少对方生命值，来达到获胜的目的。方块有不同的种类，消除的原则是同种的同行或同列连续3个或以上方块，消除后更新方块。</a:t>
            </a:r>
            <a:endParaRPr b="0" u="none"/>
          </a:p>
          <a:p>
            <a:pPr marL="0" indent="0" algn="l"/>
            <a:r>
              <a:rPr>
                <a:sym typeface="+mn-ea"/>
              </a:rPr>
              <a:t>位置：游戏主界面。</a:t>
            </a:r>
            <a:endParaRPr lang="zh-CN" altLang="en-US"/>
          </a:p>
        </p:txBody>
      </p:sp>
      <p:sp>
        <p:nvSpPr>
          <p:cNvPr id="3" name="文本框 2"/>
          <p:cNvSpPr txBox="1"/>
          <p:nvPr/>
        </p:nvSpPr>
        <p:spPr>
          <a:xfrm>
            <a:off x="186690" y="54610"/>
            <a:ext cx="1675130" cy="368300"/>
          </a:xfrm>
          <a:prstGeom prst="rect">
            <a:avLst/>
          </a:prstGeom>
          <a:noFill/>
        </p:spPr>
        <p:txBody>
          <a:bodyPr wrap="square" rtlCol="0">
            <a:spAutoFit/>
          </a:bodyPr>
          <a:p>
            <a:r>
              <a:rPr lang="zh-CN" altLang="en-US"/>
              <a:t>（</a:t>
            </a:r>
            <a:r>
              <a:rPr lang="en-US" altLang="zh-CN"/>
              <a:t>3</a:t>
            </a:r>
            <a:r>
              <a:rPr lang="zh-CN" altLang="en-US"/>
              <a:t>）数据字典</a:t>
            </a:r>
            <a:endParaRPr lang="zh-CN" altLang="en-US"/>
          </a:p>
        </p:txBody>
      </p:sp>
    </p:spTree>
  </p:cSld>
  <p:clrMapOvr>
    <a:masterClrMapping/>
  </p:clrMapOvr>
  <p:transition spd="slow" advTm="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2" name="文本框 1"/>
          <p:cNvSpPr txBox="1"/>
          <p:nvPr/>
        </p:nvSpPr>
        <p:spPr>
          <a:xfrm>
            <a:off x="382905" y="299720"/>
            <a:ext cx="5541645" cy="368300"/>
          </a:xfrm>
          <a:prstGeom prst="rect">
            <a:avLst/>
          </a:prstGeom>
          <a:noFill/>
        </p:spPr>
        <p:txBody>
          <a:bodyPr wrap="square" rtlCol="0">
            <a:spAutoFit/>
          </a:bodyPr>
          <a:p>
            <a:r>
              <a:rPr lang="zh-CN" altLang="en-US"/>
              <a:t>（</a:t>
            </a:r>
            <a:r>
              <a:rPr lang="en-US" altLang="zh-CN"/>
              <a:t>4</a:t>
            </a:r>
            <a:r>
              <a:rPr lang="zh-CN" altLang="en-US"/>
              <a:t>）系统特性</a:t>
            </a:r>
            <a:r>
              <a:rPr lang="zh-CN" altLang="en-US">
                <a:latin typeface="宋体" panose="02010600030101010101" pitchFamily="2" charset="-122"/>
                <a:ea typeface="宋体" panose="02010600030101010101" pitchFamily="2" charset="-122"/>
              </a:rPr>
              <a:t>（</a:t>
            </a:r>
            <a:r>
              <a:rPr lang="zh-CN" altLang="en-US">
                <a:solidFill>
                  <a:schemeClr val="tx1"/>
                </a:solidFill>
                <a:latin typeface="宋体" panose="02010600030101010101" pitchFamily="2" charset="-122"/>
                <a:ea typeface="宋体" panose="02010600030101010101" pitchFamily="2" charset="-122"/>
                <a:sym typeface="+mn-ea"/>
              </a:rPr>
              <a:t>通过绘制的各种图形来展示）</a:t>
            </a:r>
            <a:endParaRPr lang="zh-CN" altLang="en-US">
              <a:solidFill>
                <a:schemeClr val="tx1"/>
              </a:solidFill>
              <a:latin typeface="宋体" panose="02010600030101010101" pitchFamily="2" charset="-122"/>
              <a:ea typeface="宋体" panose="02010600030101010101" pitchFamily="2" charset="-122"/>
              <a:sym typeface="+mn-ea"/>
            </a:endParaRPr>
          </a:p>
        </p:txBody>
      </p:sp>
      <p:sp>
        <p:nvSpPr>
          <p:cNvPr id="3" name="文本框 2"/>
          <p:cNvSpPr txBox="1"/>
          <p:nvPr/>
        </p:nvSpPr>
        <p:spPr>
          <a:xfrm>
            <a:off x="273685" y="1131570"/>
            <a:ext cx="1983740" cy="368300"/>
          </a:xfrm>
          <a:prstGeom prst="rect">
            <a:avLst/>
          </a:prstGeom>
          <a:noFill/>
        </p:spPr>
        <p:txBody>
          <a:bodyPr wrap="square" rtlCol="0">
            <a:spAutoFit/>
          </a:bodyPr>
          <a:p>
            <a:r>
              <a:rPr lang="zh-CN" altLang="en-US"/>
              <a:t>数据流顶层图</a:t>
            </a:r>
            <a:endParaRPr lang="zh-CN" altLang="en-US"/>
          </a:p>
        </p:txBody>
      </p:sp>
      <p:pic>
        <p:nvPicPr>
          <p:cNvPr id="10" name="内容占位符 9"/>
          <p:cNvPicPr>
            <a:picLocks noChangeAspect="1"/>
          </p:cNvPicPr>
          <p:nvPr/>
        </p:nvPicPr>
        <p:blipFill>
          <a:blip r:embed="rId2"/>
          <a:stretch>
            <a:fillRect/>
          </a:stretch>
        </p:blipFill>
        <p:spPr>
          <a:xfrm>
            <a:off x="2640965" y="834390"/>
            <a:ext cx="5785485" cy="3841115"/>
          </a:xfrm>
          <a:prstGeom prst="rect">
            <a:avLst/>
          </a:prstGeom>
          <a:noFill/>
          <a:ln>
            <a:noFill/>
          </a:ln>
        </p:spPr>
      </p:pic>
    </p:spTree>
  </p:cSld>
  <p:clrMapOvr>
    <a:masterClrMapping/>
  </p:clrMapOvr>
  <p:transition spd="slow" advTm="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4" name="文本框 3"/>
          <p:cNvSpPr txBox="1"/>
          <p:nvPr/>
        </p:nvSpPr>
        <p:spPr>
          <a:xfrm>
            <a:off x="339090" y="630555"/>
            <a:ext cx="1983740" cy="368300"/>
          </a:xfrm>
          <a:prstGeom prst="rect">
            <a:avLst/>
          </a:prstGeom>
          <a:noFill/>
        </p:spPr>
        <p:txBody>
          <a:bodyPr wrap="square" rtlCol="0">
            <a:spAutoFit/>
          </a:bodyPr>
          <a:p>
            <a:r>
              <a:rPr lang="zh-CN" altLang="en-US"/>
              <a:t>数据流零层图</a:t>
            </a:r>
            <a:endParaRPr lang="zh-CN" altLang="en-US"/>
          </a:p>
        </p:txBody>
      </p:sp>
      <p:pic>
        <p:nvPicPr>
          <p:cNvPr id="2" name="内容占位符 -2147482611"/>
          <p:cNvPicPr>
            <a:picLocks noChangeAspect="1"/>
          </p:cNvPicPr>
          <p:nvPr/>
        </p:nvPicPr>
        <p:blipFill>
          <a:blip r:embed="rId2"/>
          <a:stretch>
            <a:fillRect/>
          </a:stretch>
        </p:blipFill>
        <p:spPr>
          <a:xfrm>
            <a:off x="2225040" y="123825"/>
            <a:ext cx="6045200" cy="4822190"/>
          </a:xfrm>
          <a:prstGeom prst="rect">
            <a:avLst/>
          </a:prstGeom>
          <a:noFill/>
          <a:ln w="9525">
            <a:noFill/>
          </a:ln>
        </p:spPr>
      </p:pic>
    </p:spTree>
  </p:cSld>
  <p:clrMapOvr>
    <a:masterClrMapping/>
  </p:clrMapOvr>
  <p:transition spd="slow"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4" name="文本框 3"/>
          <p:cNvSpPr txBox="1"/>
          <p:nvPr/>
        </p:nvSpPr>
        <p:spPr>
          <a:xfrm>
            <a:off x="648970" y="638810"/>
            <a:ext cx="1983740" cy="368300"/>
          </a:xfrm>
          <a:prstGeom prst="rect">
            <a:avLst/>
          </a:prstGeom>
          <a:noFill/>
        </p:spPr>
        <p:txBody>
          <a:bodyPr wrap="square" rtlCol="0">
            <a:spAutoFit/>
          </a:bodyPr>
          <a:p>
            <a:r>
              <a:rPr lang="en-US" altLang="zh-CN"/>
              <a:t>E-R</a:t>
            </a:r>
            <a:r>
              <a:rPr lang="zh-CN" altLang="en-US"/>
              <a:t>图</a:t>
            </a:r>
            <a:endParaRPr lang="zh-CN" altLang="en-US"/>
          </a:p>
        </p:txBody>
      </p:sp>
      <p:pic>
        <p:nvPicPr>
          <p:cNvPr id="2" name="内容占位符 -2147482613"/>
          <p:cNvPicPr>
            <a:picLocks noChangeAspect="1"/>
          </p:cNvPicPr>
          <p:nvPr/>
        </p:nvPicPr>
        <p:blipFill>
          <a:blip r:embed="rId2"/>
          <a:stretch>
            <a:fillRect/>
          </a:stretch>
        </p:blipFill>
        <p:spPr>
          <a:xfrm>
            <a:off x="2472690" y="638810"/>
            <a:ext cx="4198620" cy="3649980"/>
          </a:xfrm>
          <a:prstGeom prst="rect">
            <a:avLst/>
          </a:prstGeom>
          <a:noFill/>
          <a:ln w="9525">
            <a:noFill/>
          </a:ln>
        </p:spPr>
      </p:pic>
    </p:spTree>
  </p:cSld>
  <p:clrMapOvr>
    <a:masterClrMapping/>
  </p:clrMapOvr>
  <p:transition spd="slow"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2" name="文本框 1"/>
          <p:cNvSpPr txBox="1"/>
          <p:nvPr/>
        </p:nvSpPr>
        <p:spPr>
          <a:xfrm>
            <a:off x="260350" y="421640"/>
            <a:ext cx="2367280" cy="368300"/>
          </a:xfrm>
          <a:prstGeom prst="rect">
            <a:avLst/>
          </a:prstGeom>
          <a:noFill/>
        </p:spPr>
        <p:txBody>
          <a:bodyPr wrap="square" rtlCol="0">
            <a:spAutoFit/>
          </a:bodyPr>
          <a:p>
            <a:r>
              <a:rPr lang="zh-CN" altLang="en-US"/>
              <a:t>状态转换图</a:t>
            </a:r>
            <a:endParaRPr lang="zh-CN" altLang="en-US"/>
          </a:p>
        </p:txBody>
      </p:sp>
      <p:pic>
        <p:nvPicPr>
          <p:cNvPr id="3" name="图片 16"/>
          <p:cNvPicPr>
            <a:picLocks noChangeAspect="1"/>
          </p:cNvPicPr>
          <p:nvPr/>
        </p:nvPicPr>
        <p:blipFill>
          <a:blip r:embed="rId2"/>
          <a:stretch>
            <a:fillRect/>
          </a:stretch>
        </p:blipFill>
        <p:spPr>
          <a:xfrm>
            <a:off x="1589405" y="178435"/>
            <a:ext cx="3347085" cy="3637280"/>
          </a:xfrm>
          <a:prstGeom prst="rect">
            <a:avLst/>
          </a:prstGeom>
          <a:noFill/>
          <a:ln w="9525">
            <a:noFill/>
          </a:ln>
        </p:spPr>
      </p:pic>
      <p:pic>
        <p:nvPicPr>
          <p:cNvPr id="4" name="图片 17"/>
          <p:cNvPicPr>
            <a:picLocks noChangeAspect="1"/>
          </p:cNvPicPr>
          <p:nvPr/>
        </p:nvPicPr>
        <p:blipFill>
          <a:blip r:embed="rId3"/>
          <a:stretch>
            <a:fillRect/>
          </a:stretch>
        </p:blipFill>
        <p:spPr>
          <a:xfrm>
            <a:off x="4936490" y="1016635"/>
            <a:ext cx="3672205" cy="3569970"/>
          </a:xfrm>
          <a:prstGeom prst="rect">
            <a:avLst/>
          </a:prstGeom>
          <a:noFill/>
          <a:ln w="9525">
            <a:noFill/>
          </a:ln>
        </p:spPr>
      </p:pic>
    </p:spTree>
  </p:cSld>
  <p:clrMapOvr>
    <a:masterClrMapping/>
  </p:clrMapOvr>
  <p:transition spd="slow" advTm="0">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227881" y="77351"/>
            <a:ext cx="1340538" cy="1340538"/>
          </a:xfrm>
          <a:prstGeom prst="roundRect">
            <a:avLst/>
          </a:prstGeom>
          <a:solidFill>
            <a:srgbClr val="C0504D"/>
          </a:solidFill>
          <a:ln>
            <a:noFill/>
          </a:ln>
          <a:effectLst>
            <a:innerShdw blurRad="762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spc="-150" dirty="0" smtClean="0">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4000" b="1" spc="-15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椭圆 38"/>
          <p:cNvSpPr/>
          <p:nvPr/>
        </p:nvSpPr>
        <p:spPr>
          <a:xfrm>
            <a:off x="2074175" y="169121"/>
            <a:ext cx="489852" cy="489852"/>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anose="020B0604020202020204" pitchFamily="34" charset="0"/>
                <a:cs typeface="Arial" panose="020B0604020202020204" pitchFamily="34" charset="0"/>
              </a:rPr>
              <a:t>1</a:t>
            </a:r>
            <a:endParaRPr lang="zh-CN" altLang="en-US" sz="2400" dirty="0">
              <a:latin typeface="Arial" panose="020B0604020202020204" pitchFamily="34" charset="0"/>
              <a:cs typeface="Arial" panose="020B0604020202020204" pitchFamily="34" charset="0"/>
            </a:endParaRPr>
          </a:p>
        </p:txBody>
      </p:sp>
      <p:sp>
        <p:nvSpPr>
          <p:cNvPr id="40" name="椭圆 39"/>
          <p:cNvSpPr/>
          <p:nvPr/>
        </p:nvSpPr>
        <p:spPr>
          <a:xfrm>
            <a:off x="2074057" y="846430"/>
            <a:ext cx="489852" cy="489852"/>
          </a:xfrm>
          <a:prstGeom prst="ellipse">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anose="020B0604020202020204" pitchFamily="34" charset="0"/>
                <a:cs typeface="Arial" panose="020B0604020202020204" pitchFamily="34" charset="0"/>
              </a:rPr>
              <a:t>2</a:t>
            </a:r>
            <a:endParaRPr lang="zh-CN" altLang="en-US" sz="2400" dirty="0">
              <a:latin typeface="Arial" panose="020B0604020202020204" pitchFamily="34" charset="0"/>
              <a:cs typeface="Arial" panose="020B0604020202020204" pitchFamily="34" charset="0"/>
            </a:endParaRPr>
          </a:p>
        </p:txBody>
      </p:sp>
      <p:sp>
        <p:nvSpPr>
          <p:cNvPr id="41" name="椭圆 40"/>
          <p:cNvSpPr/>
          <p:nvPr/>
        </p:nvSpPr>
        <p:spPr>
          <a:xfrm>
            <a:off x="2074021" y="1527355"/>
            <a:ext cx="489852" cy="489852"/>
          </a:xfrm>
          <a:prstGeom prst="ellipse">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anose="020B0604020202020204" pitchFamily="34" charset="0"/>
                <a:cs typeface="Arial" panose="020B0604020202020204" pitchFamily="34" charset="0"/>
              </a:rPr>
              <a:t>3</a:t>
            </a:r>
            <a:endParaRPr lang="zh-CN" altLang="en-US" sz="2400" dirty="0">
              <a:latin typeface="Arial" panose="020B0604020202020204" pitchFamily="34" charset="0"/>
              <a:cs typeface="Arial" panose="020B0604020202020204" pitchFamily="34" charset="0"/>
            </a:endParaRPr>
          </a:p>
        </p:txBody>
      </p:sp>
      <p:sp>
        <p:nvSpPr>
          <p:cNvPr id="42" name="椭圆 41"/>
          <p:cNvSpPr/>
          <p:nvPr/>
        </p:nvSpPr>
        <p:spPr>
          <a:xfrm>
            <a:off x="2073707" y="2207890"/>
            <a:ext cx="489852" cy="489852"/>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anose="020B0604020202020204" pitchFamily="34" charset="0"/>
                <a:cs typeface="Arial" panose="020B0604020202020204" pitchFamily="34" charset="0"/>
              </a:rPr>
              <a:t>4</a:t>
            </a:r>
            <a:endParaRPr lang="zh-CN" altLang="en-US" sz="2400" dirty="0">
              <a:latin typeface="Arial" panose="020B0604020202020204" pitchFamily="34" charset="0"/>
              <a:cs typeface="Arial" panose="020B0604020202020204" pitchFamily="34" charset="0"/>
            </a:endParaRPr>
          </a:p>
        </p:txBody>
      </p:sp>
      <p:sp>
        <p:nvSpPr>
          <p:cNvPr id="44" name="TextBox 43"/>
          <p:cNvSpPr txBox="1"/>
          <p:nvPr/>
        </p:nvSpPr>
        <p:spPr>
          <a:xfrm>
            <a:off x="2860040" y="892175"/>
            <a:ext cx="1972945" cy="398780"/>
          </a:xfrm>
          <a:prstGeom prst="rect">
            <a:avLst/>
          </a:prstGeom>
          <a:noFill/>
        </p:spPr>
        <p:txBody>
          <a:bodyPr wrap="square" rtlCol="0">
            <a:spAutoFit/>
          </a:bodyPr>
          <a:lstStyle/>
          <a:p>
            <a:r>
              <a:rPr lang="zh-CN" altLang="en-US"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参考文献</a:t>
            </a:r>
            <a:endParaRPr lang="zh-CN" altLang="en-US"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53" name="椭圆 52"/>
          <p:cNvSpPr/>
          <p:nvPr/>
        </p:nvSpPr>
        <p:spPr>
          <a:xfrm>
            <a:off x="2074054" y="2903039"/>
            <a:ext cx="489852" cy="489852"/>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anose="020B0604020202020204" pitchFamily="34" charset="0"/>
                <a:cs typeface="Arial" panose="020B0604020202020204" pitchFamily="34" charset="0"/>
              </a:rPr>
              <a:t>5</a:t>
            </a:r>
            <a:endParaRPr lang="zh-CN" altLang="en-US" sz="2400" dirty="0">
              <a:latin typeface="Arial" panose="020B0604020202020204" pitchFamily="34" charset="0"/>
              <a:cs typeface="Arial" panose="020B0604020202020204" pitchFamily="34" charset="0"/>
            </a:endParaRPr>
          </a:p>
        </p:txBody>
      </p:sp>
      <p:sp>
        <p:nvSpPr>
          <p:cNvPr id="3" name="椭圆 2"/>
          <p:cNvSpPr/>
          <p:nvPr/>
        </p:nvSpPr>
        <p:spPr>
          <a:xfrm>
            <a:off x="2074057" y="3587090"/>
            <a:ext cx="489852" cy="489852"/>
          </a:xfrm>
          <a:prstGeom prst="ellipse">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latin typeface="Arial" panose="020B0604020202020204" pitchFamily="34" charset="0"/>
                <a:cs typeface="Arial" panose="020B0604020202020204" pitchFamily="34" charset="0"/>
              </a:rPr>
              <a:t>6</a:t>
            </a:r>
            <a:endParaRPr lang="en-US" altLang="zh-CN" sz="2400" dirty="0">
              <a:latin typeface="Arial" panose="020B0604020202020204" pitchFamily="34" charset="0"/>
              <a:cs typeface="Arial" panose="020B0604020202020204" pitchFamily="34" charset="0"/>
            </a:endParaRPr>
          </a:p>
        </p:txBody>
      </p:sp>
      <p:sp>
        <p:nvSpPr>
          <p:cNvPr id="4" name="椭圆 3"/>
          <p:cNvSpPr/>
          <p:nvPr/>
        </p:nvSpPr>
        <p:spPr>
          <a:xfrm>
            <a:off x="2074021" y="4203880"/>
            <a:ext cx="489852" cy="489852"/>
          </a:xfrm>
          <a:prstGeom prst="ellipse">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latin typeface="Arial" panose="020B0604020202020204" pitchFamily="34" charset="0"/>
                <a:cs typeface="Arial" panose="020B0604020202020204" pitchFamily="34" charset="0"/>
              </a:rPr>
              <a:t>7</a:t>
            </a:r>
            <a:endParaRPr lang="en-US" altLang="zh-CN" sz="2400" dirty="0">
              <a:latin typeface="Arial" panose="020B0604020202020204" pitchFamily="34" charset="0"/>
              <a:cs typeface="Arial" panose="020B0604020202020204" pitchFamily="34" charset="0"/>
            </a:endParaRPr>
          </a:p>
        </p:txBody>
      </p:sp>
      <p:sp>
        <p:nvSpPr>
          <p:cNvPr id="5" name="椭圆 4"/>
          <p:cNvSpPr/>
          <p:nvPr/>
        </p:nvSpPr>
        <p:spPr>
          <a:xfrm>
            <a:off x="5294427" y="168270"/>
            <a:ext cx="489852" cy="4898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latin typeface="Arial" panose="020B0604020202020204" pitchFamily="34" charset="0"/>
                <a:cs typeface="Arial" panose="020B0604020202020204" pitchFamily="34" charset="0"/>
              </a:rPr>
              <a:t>8</a:t>
            </a:r>
            <a:endParaRPr lang="en-US" altLang="zh-CN" sz="2400" dirty="0">
              <a:latin typeface="Arial" panose="020B0604020202020204" pitchFamily="34" charset="0"/>
              <a:cs typeface="Arial" panose="020B0604020202020204" pitchFamily="34" charset="0"/>
            </a:endParaRPr>
          </a:p>
        </p:txBody>
      </p:sp>
      <p:sp>
        <p:nvSpPr>
          <p:cNvPr id="6" name="椭圆 5"/>
          <p:cNvSpPr/>
          <p:nvPr/>
        </p:nvSpPr>
        <p:spPr>
          <a:xfrm>
            <a:off x="5294774" y="846274"/>
            <a:ext cx="489852" cy="489852"/>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latin typeface="Arial" panose="020B0604020202020204" pitchFamily="34" charset="0"/>
                <a:cs typeface="Arial" panose="020B0604020202020204" pitchFamily="34" charset="0"/>
              </a:rPr>
              <a:t>9</a:t>
            </a:r>
            <a:endParaRPr lang="en-US" altLang="zh-CN" sz="2400" dirty="0">
              <a:latin typeface="Arial" panose="020B0604020202020204" pitchFamily="34" charset="0"/>
              <a:cs typeface="Arial" panose="020B0604020202020204" pitchFamily="34" charset="0"/>
            </a:endParaRPr>
          </a:p>
        </p:txBody>
      </p:sp>
      <p:sp>
        <p:nvSpPr>
          <p:cNvPr id="11" name="TextBox 43"/>
          <p:cNvSpPr txBox="1"/>
          <p:nvPr/>
        </p:nvSpPr>
        <p:spPr>
          <a:xfrm>
            <a:off x="2860040" y="1572895"/>
            <a:ext cx="1891030" cy="398780"/>
          </a:xfrm>
          <a:prstGeom prst="rect">
            <a:avLst/>
          </a:prstGeom>
          <a:noFill/>
        </p:spPr>
        <p:txBody>
          <a:bodyPr wrap="square" rtlCol="0">
            <a:spAutoFit/>
          </a:bodyPr>
          <a:p>
            <a:r>
              <a:rPr lang="zh-CN" altLang="en-US" sz="2000" b="1" dirty="0">
                <a:solidFill>
                  <a:srgbClr val="8064A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项目计划</a:t>
            </a:r>
            <a:endParaRPr lang="zh-CN" altLang="en-US" sz="2000" b="1" dirty="0">
              <a:solidFill>
                <a:srgbClr val="8064A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12" name="TextBox 43"/>
          <p:cNvSpPr txBox="1"/>
          <p:nvPr/>
        </p:nvSpPr>
        <p:spPr>
          <a:xfrm>
            <a:off x="2901315" y="213360"/>
            <a:ext cx="1891030" cy="398780"/>
          </a:xfrm>
          <a:prstGeom prst="rect">
            <a:avLst/>
          </a:prstGeom>
          <a:noFill/>
        </p:spPr>
        <p:txBody>
          <a:bodyPr wrap="square" rtlCol="0">
            <a:spAutoFit/>
          </a:bodyPr>
          <a:p>
            <a:r>
              <a:rPr lang="zh-CN" altLang="en-US" sz="2000" b="1" dirty="0">
                <a:solidFill>
                  <a:srgbClr val="C0504D"/>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引言</a:t>
            </a:r>
            <a:endParaRPr lang="zh-CN" altLang="en-US" sz="2000" b="1" dirty="0">
              <a:solidFill>
                <a:srgbClr val="C0504D"/>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3" name="TextBox 43"/>
          <p:cNvSpPr txBox="1"/>
          <p:nvPr/>
        </p:nvSpPr>
        <p:spPr>
          <a:xfrm>
            <a:off x="2859405" y="2253615"/>
            <a:ext cx="2144395" cy="398780"/>
          </a:xfrm>
          <a:prstGeom prst="rect">
            <a:avLst/>
          </a:prstGeom>
          <a:noFill/>
        </p:spPr>
        <p:txBody>
          <a:bodyPr wrap="square" rtlCol="0">
            <a:spAutoFit/>
          </a:bodyPr>
          <a:p>
            <a:r>
              <a:rPr lang="zh-CN" altLang="en-US" sz="2000" b="1" dirty="0">
                <a:solidFill>
                  <a:srgbClr val="9BBB59"/>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可行性分析报告</a:t>
            </a:r>
            <a:endParaRPr lang="zh-CN" altLang="en-US" sz="2000" b="1" dirty="0">
              <a:solidFill>
                <a:srgbClr val="9BBB59"/>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14" name="TextBox 43"/>
          <p:cNvSpPr txBox="1"/>
          <p:nvPr/>
        </p:nvSpPr>
        <p:spPr>
          <a:xfrm>
            <a:off x="2860040" y="2948940"/>
            <a:ext cx="1891030" cy="398780"/>
          </a:xfrm>
          <a:prstGeom prst="rect">
            <a:avLst/>
          </a:prstGeom>
          <a:noFill/>
        </p:spPr>
        <p:txBody>
          <a:bodyPr wrap="square" rtlCol="0">
            <a:spAutoFit/>
          </a:bodyPr>
          <a:p>
            <a:r>
              <a:rPr lang="zh-CN" altLang="en-US" sz="2000" b="1" dirty="0">
                <a:solidFill>
                  <a:srgbClr val="C0504D"/>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需求分析报告</a:t>
            </a:r>
            <a:endParaRPr lang="zh-CN" altLang="en-US" sz="2000" b="1" dirty="0">
              <a:solidFill>
                <a:srgbClr val="C0504D"/>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15" name="TextBox 43"/>
          <p:cNvSpPr txBox="1"/>
          <p:nvPr/>
        </p:nvSpPr>
        <p:spPr>
          <a:xfrm>
            <a:off x="2860040" y="3587115"/>
            <a:ext cx="1891030" cy="398780"/>
          </a:xfrm>
          <a:prstGeom prst="rect">
            <a:avLst/>
          </a:prstGeom>
          <a:noFill/>
        </p:spPr>
        <p:txBody>
          <a:bodyPr wrap="square" rtlCol="0">
            <a:spAutoFit/>
          </a:bodyPr>
          <a:p>
            <a:r>
              <a:rPr lang="zh-CN" altLang="en-US"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总体设计</a:t>
            </a:r>
            <a:endParaRPr lang="zh-CN" altLang="en-US"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16" name="TextBox 43"/>
          <p:cNvSpPr txBox="1"/>
          <p:nvPr/>
        </p:nvSpPr>
        <p:spPr>
          <a:xfrm>
            <a:off x="5945505" y="892175"/>
            <a:ext cx="1891030" cy="398780"/>
          </a:xfrm>
          <a:prstGeom prst="rect">
            <a:avLst/>
          </a:prstGeom>
          <a:noFill/>
        </p:spPr>
        <p:txBody>
          <a:bodyPr wrap="square" rtlCol="0">
            <a:spAutoFit/>
          </a:bodyPr>
          <a:p>
            <a:r>
              <a:rPr lang="zh-CN" altLang="en-US" sz="2000" b="1" dirty="0">
                <a:solidFill>
                  <a:srgbClr val="C0504D"/>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项目测试</a:t>
            </a:r>
            <a:endParaRPr lang="zh-CN" altLang="en-US" sz="2000" b="1" dirty="0">
              <a:solidFill>
                <a:srgbClr val="C0504D"/>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17" name="TextBox 43"/>
          <p:cNvSpPr txBox="1"/>
          <p:nvPr/>
        </p:nvSpPr>
        <p:spPr>
          <a:xfrm>
            <a:off x="5945505" y="214630"/>
            <a:ext cx="1891030" cy="398780"/>
          </a:xfrm>
          <a:prstGeom prst="rect">
            <a:avLst/>
          </a:prstGeom>
          <a:noFill/>
        </p:spPr>
        <p:txBody>
          <a:bodyPr wrap="square" rtlCol="0">
            <a:spAutoFit/>
          </a:bodyPr>
          <a:p>
            <a:r>
              <a:rPr lang="zh-CN" altLang="en-US" sz="2000" b="1" dirty="0">
                <a:solidFill>
                  <a:srgbClr val="9BBB59"/>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代码规范</a:t>
            </a:r>
            <a:endParaRPr lang="zh-CN" altLang="en-US" sz="2000" b="1" dirty="0">
              <a:solidFill>
                <a:srgbClr val="9BBB59"/>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18" name="TextBox 43"/>
          <p:cNvSpPr txBox="1"/>
          <p:nvPr/>
        </p:nvSpPr>
        <p:spPr>
          <a:xfrm>
            <a:off x="2900680" y="4203700"/>
            <a:ext cx="1891030" cy="398780"/>
          </a:xfrm>
          <a:prstGeom prst="rect">
            <a:avLst/>
          </a:prstGeom>
          <a:noFill/>
        </p:spPr>
        <p:txBody>
          <a:bodyPr wrap="square" rtlCol="0">
            <a:spAutoFit/>
          </a:bodyPr>
          <a:p>
            <a:r>
              <a:rPr lang="zh-CN" altLang="en-US" sz="2000" b="1" dirty="0">
                <a:solidFill>
                  <a:srgbClr val="8064A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详细设计</a:t>
            </a:r>
            <a:endParaRPr lang="zh-CN" altLang="en-US" sz="2000" b="1" dirty="0">
              <a:solidFill>
                <a:srgbClr val="8064A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19" name="TextBox 43"/>
          <p:cNvSpPr txBox="1"/>
          <p:nvPr/>
        </p:nvSpPr>
        <p:spPr>
          <a:xfrm>
            <a:off x="5945505" y="1572895"/>
            <a:ext cx="1891030" cy="398780"/>
          </a:xfrm>
          <a:prstGeom prst="rect">
            <a:avLst/>
          </a:prstGeom>
          <a:noFill/>
        </p:spPr>
        <p:txBody>
          <a:bodyPr wrap="square" rtlCol="0">
            <a:spAutoFit/>
          </a:bodyPr>
          <a:p>
            <a:r>
              <a:rPr lang="zh-CN" altLang="en-US"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用户手册</a:t>
            </a:r>
            <a:endParaRPr lang="zh-CN" altLang="en-US" sz="20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0" name="TextBox 43"/>
          <p:cNvSpPr txBox="1"/>
          <p:nvPr/>
        </p:nvSpPr>
        <p:spPr>
          <a:xfrm>
            <a:off x="5945505" y="2289810"/>
            <a:ext cx="1891030" cy="398780"/>
          </a:xfrm>
          <a:prstGeom prst="rect">
            <a:avLst/>
          </a:prstGeom>
          <a:noFill/>
        </p:spPr>
        <p:txBody>
          <a:bodyPr wrap="square" rtlCol="0">
            <a:spAutoFit/>
          </a:bodyPr>
          <a:p>
            <a:r>
              <a:rPr lang="zh-CN" altLang="en-US" sz="2000" b="1" dirty="0">
                <a:solidFill>
                  <a:srgbClr val="8064A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程序清单</a:t>
            </a:r>
            <a:endParaRPr lang="zh-CN" altLang="en-US" sz="2000" b="1" dirty="0">
              <a:solidFill>
                <a:srgbClr val="8064A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1" name="TextBox 43"/>
          <p:cNvSpPr txBox="1"/>
          <p:nvPr/>
        </p:nvSpPr>
        <p:spPr>
          <a:xfrm>
            <a:off x="5945505" y="2948940"/>
            <a:ext cx="1891030" cy="398780"/>
          </a:xfrm>
          <a:prstGeom prst="rect">
            <a:avLst/>
          </a:prstGeom>
          <a:noFill/>
        </p:spPr>
        <p:txBody>
          <a:bodyPr wrap="square" rtlCol="0">
            <a:spAutoFit/>
          </a:bodyPr>
          <a:p>
            <a:r>
              <a:rPr lang="zh-CN" altLang="en-US" sz="2000" b="1" dirty="0">
                <a:solidFill>
                  <a:srgbClr val="9BBB59"/>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项目总结</a:t>
            </a:r>
            <a:endParaRPr lang="zh-CN" altLang="en-US" sz="2000" b="1" dirty="0">
              <a:solidFill>
                <a:srgbClr val="9BBB59"/>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3" name="TextBox 43"/>
          <p:cNvSpPr txBox="1"/>
          <p:nvPr/>
        </p:nvSpPr>
        <p:spPr>
          <a:xfrm>
            <a:off x="5945505" y="3632200"/>
            <a:ext cx="1891030" cy="398780"/>
          </a:xfrm>
          <a:prstGeom prst="rect">
            <a:avLst/>
          </a:prstGeom>
          <a:noFill/>
        </p:spPr>
        <p:txBody>
          <a:bodyPr wrap="square" rtlCol="0">
            <a:spAutoFit/>
          </a:bodyPr>
          <a:p>
            <a:r>
              <a:rPr lang="zh-CN" altLang="en-US" sz="2000" b="1" dirty="0">
                <a:solidFill>
                  <a:srgbClr val="C0504D"/>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组员绩效评定</a:t>
            </a:r>
            <a:endParaRPr lang="zh-CN" altLang="en-US" sz="2000" b="1" dirty="0">
              <a:solidFill>
                <a:srgbClr val="C0504D"/>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4" name="椭圆 23"/>
          <p:cNvSpPr/>
          <p:nvPr/>
        </p:nvSpPr>
        <p:spPr>
          <a:xfrm>
            <a:off x="5246370" y="3514090"/>
            <a:ext cx="586105" cy="562610"/>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latin typeface="Arial" panose="020B0604020202020204" pitchFamily="34" charset="0"/>
                <a:cs typeface="Arial" panose="020B0604020202020204" pitchFamily="34" charset="0"/>
              </a:rPr>
              <a:t>13</a:t>
            </a:r>
            <a:endParaRPr lang="en-US" altLang="zh-CN" sz="1600" dirty="0">
              <a:latin typeface="Arial" panose="020B0604020202020204" pitchFamily="34" charset="0"/>
              <a:cs typeface="Arial" panose="020B0604020202020204" pitchFamily="34" charset="0"/>
            </a:endParaRPr>
          </a:p>
        </p:txBody>
      </p:sp>
      <p:sp>
        <p:nvSpPr>
          <p:cNvPr id="25" name="椭圆 24"/>
          <p:cNvSpPr/>
          <p:nvPr/>
        </p:nvSpPr>
        <p:spPr>
          <a:xfrm>
            <a:off x="5246370" y="2866390"/>
            <a:ext cx="586105" cy="562610"/>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latin typeface="Arial" panose="020B0604020202020204" pitchFamily="34" charset="0"/>
                <a:cs typeface="Arial" panose="020B0604020202020204" pitchFamily="34" charset="0"/>
              </a:rPr>
              <a:t>12</a:t>
            </a:r>
            <a:endParaRPr lang="en-US" altLang="zh-CN" sz="1600" dirty="0">
              <a:latin typeface="Arial" panose="020B0604020202020204" pitchFamily="34" charset="0"/>
              <a:cs typeface="Arial" panose="020B0604020202020204" pitchFamily="34" charset="0"/>
            </a:endParaRPr>
          </a:p>
        </p:txBody>
      </p:sp>
      <p:sp>
        <p:nvSpPr>
          <p:cNvPr id="26" name="椭圆 25"/>
          <p:cNvSpPr/>
          <p:nvPr/>
        </p:nvSpPr>
        <p:spPr>
          <a:xfrm>
            <a:off x="5246370" y="2207895"/>
            <a:ext cx="586105" cy="562610"/>
          </a:xfrm>
          <a:prstGeom prst="ellipse">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latin typeface="Arial" panose="020B0604020202020204" pitchFamily="34" charset="0"/>
                <a:cs typeface="Arial" panose="020B0604020202020204" pitchFamily="34" charset="0"/>
              </a:rPr>
              <a:t>11</a:t>
            </a:r>
            <a:endParaRPr lang="en-US" altLang="zh-CN" sz="1600" dirty="0">
              <a:latin typeface="Arial" panose="020B0604020202020204" pitchFamily="34" charset="0"/>
              <a:cs typeface="Arial" panose="020B0604020202020204" pitchFamily="34" charset="0"/>
            </a:endParaRPr>
          </a:p>
        </p:txBody>
      </p:sp>
      <p:sp>
        <p:nvSpPr>
          <p:cNvPr id="27" name="椭圆 26"/>
          <p:cNvSpPr/>
          <p:nvPr/>
        </p:nvSpPr>
        <p:spPr>
          <a:xfrm>
            <a:off x="5246370" y="1527175"/>
            <a:ext cx="586105" cy="56261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latin typeface="Arial" panose="020B0604020202020204" pitchFamily="34" charset="0"/>
                <a:cs typeface="Arial" panose="020B0604020202020204" pitchFamily="34" charset="0"/>
              </a:rPr>
              <a:t>10</a:t>
            </a:r>
            <a:endParaRPr lang="en-US" altLang="zh-CN" sz="1600" dirty="0">
              <a:latin typeface="Arial" panose="020B0604020202020204" pitchFamily="34" charset="0"/>
              <a:cs typeface="Arial" panose="020B0604020202020204" pitchFamily="34" charset="0"/>
            </a:endParaRPr>
          </a:p>
        </p:txBody>
      </p:sp>
      <p:pic>
        <p:nvPicPr>
          <p:cNvPr id="29" name="图片 28" descr="G13"/>
          <p:cNvPicPr>
            <a:picLocks noChangeAspect="1"/>
          </p:cNvPicPr>
          <p:nvPr/>
        </p:nvPicPr>
        <p:blipFill>
          <a:blip r:embed="rId1"/>
          <a:stretch>
            <a:fillRect/>
          </a:stretch>
        </p:blipFill>
        <p:spPr>
          <a:xfrm>
            <a:off x="8427085" y="4586605"/>
            <a:ext cx="722630" cy="5416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0">
        <p:wheel spokes="1"/>
      </p:transition>
    </mc:Choice>
    <mc:Fallback>
      <p:transition advTm="0">
        <p:wheel spokes="1"/>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2" name="文本框 1"/>
          <p:cNvSpPr txBox="1"/>
          <p:nvPr/>
        </p:nvSpPr>
        <p:spPr>
          <a:xfrm>
            <a:off x="504825" y="421640"/>
            <a:ext cx="2367280" cy="368300"/>
          </a:xfrm>
          <a:prstGeom prst="rect">
            <a:avLst/>
          </a:prstGeom>
          <a:noFill/>
        </p:spPr>
        <p:txBody>
          <a:bodyPr wrap="square" rtlCol="0">
            <a:spAutoFit/>
          </a:bodyPr>
          <a:p>
            <a:r>
              <a:rPr lang="en-US" altLang="zh-CN"/>
              <a:t>IPO</a:t>
            </a:r>
            <a:r>
              <a:rPr lang="zh-CN" altLang="en-US"/>
              <a:t>图</a:t>
            </a:r>
            <a:endParaRPr lang="zh-CN" altLang="en-US"/>
          </a:p>
        </p:txBody>
      </p:sp>
      <p:pic>
        <p:nvPicPr>
          <p:cNvPr id="3" name="图片 11"/>
          <p:cNvPicPr>
            <a:picLocks noChangeAspect="1"/>
          </p:cNvPicPr>
          <p:nvPr/>
        </p:nvPicPr>
        <p:blipFill>
          <a:blip r:embed="rId2"/>
          <a:stretch>
            <a:fillRect/>
          </a:stretch>
        </p:blipFill>
        <p:spPr>
          <a:xfrm>
            <a:off x="2755900" y="145415"/>
            <a:ext cx="4472305" cy="4760595"/>
          </a:xfrm>
          <a:prstGeom prst="rect">
            <a:avLst/>
          </a:prstGeom>
          <a:noFill/>
          <a:ln w="9525">
            <a:noFill/>
          </a:ln>
        </p:spPr>
      </p:pic>
    </p:spTree>
  </p:cSld>
  <p:clrMapOvr>
    <a:masterClrMapping/>
  </p:clrMapOvr>
  <p:transition spd="slow" advTm="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2" name="文本框 1"/>
          <p:cNvSpPr txBox="1"/>
          <p:nvPr/>
        </p:nvSpPr>
        <p:spPr>
          <a:xfrm>
            <a:off x="610870" y="462915"/>
            <a:ext cx="2384425" cy="368300"/>
          </a:xfrm>
          <a:prstGeom prst="rect">
            <a:avLst/>
          </a:prstGeom>
          <a:noFill/>
        </p:spPr>
        <p:txBody>
          <a:bodyPr wrap="square" rtlCol="0">
            <a:spAutoFit/>
          </a:bodyPr>
          <a:p>
            <a:r>
              <a:rPr lang="zh-CN" altLang="en-US"/>
              <a:t>系统层次方框图</a:t>
            </a:r>
            <a:endParaRPr lang="zh-CN" altLang="en-US"/>
          </a:p>
        </p:txBody>
      </p:sp>
      <p:pic>
        <p:nvPicPr>
          <p:cNvPr id="4" name="内容占位符 3"/>
          <p:cNvPicPr>
            <a:picLocks noChangeAspect="1"/>
          </p:cNvPicPr>
          <p:nvPr/>
        </p:nvPicPr>
        <p:blipFill>
          <a:blip r:embed="rId2"/>
          <a:stretch>
            <a:fillRect/>
          </a:stretch>
        </p:blipFill>
        <p:spPr>
          <a:xfrm>
            <a:off x="2650490" y="29210"/>
            <a:ext cx="4739005" cy="4859020"/>
          </a:xfrm>
          <a:prstGeom prst="rect">
            <a:avLst/>
          </a:prstGeom>
          <a:noFill/>
          <a:ln>
            <a:noFill/>
          </a:ln>
        </p:spPr>
      </p:pic>
    </p:spTree>
  </p:cSld>
  <p:clrMapOvr>
    <a:masterClrMapping/>
  </p:clrMapOvr>
  <p:transition spd="slow" advTm="0">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2" name="文本框 1"/>
          <p:cNvSpPr txBox="1"/>
          <p:nvPr/>
        </p:nvSpPr>
        <p:spPr>
          <a:xfrm>
            <a:off x="121920" y="283210"/>
            <a:ext cx="2384425" cy="368300"/>
          </a:xfrm>
          <a:prstGeom prst="rect">
            <a:avLst/>
          </a:prstGeom>
          <a:noFill/>
        </p:spPr>
        <p:txBody>
          <a:bodyPr wrap="square" rtlCol="0">
            <a:spAutoFit/>
          </a:bodyPr>
          <a:p>
            <a:r>
              <a:rPr lang="zh-CN" altLang="en-US"/>
              <a:t>功能层次方框图</a:t>
            </a:r>
            <a:endParaRPr lang="zh-CN" altLang="en-US"/>
          </a:p>
        </p:txBody>
      </p:sp>
      <p:pic>
        <p:nvPicPr>
          <p:cNvPr id="3" name="内容占位符 -2147482610"/>
          <p:cNvPicPr>
            <a:picLocks noChangeAspect="1"/>
          </p:cNvPicPr>
          <p:nvPr/>
        </p:nvPicPr>
        <p:blipFill>
          <a:blip r:embed="rId2"/>
          <a:stretch>
            <a:fillRect/>
          </a:stretch>
        </p:blipFill>
        <p:spPr>
          <a:xfrm>
            <a:off x="1791335" y="12065"/>
            <a:ext cx="6009640" cy="4989830"/>
          </a:xfrm>
          <a:prstGeom prst="rect">
            <a:avLst/>
          </a:prstGeom>
          <a:noFill/>
          <a:ln w="9525">
            <a:noFill/>
          </a:ln>
        </p:spPr>
      </p:pic>
    </p:spTree>
  </p:cSld>
  <p:clrMapOvr>
    <a:masterClrMapping/>
  </p:clrMapOvr>
  <p:transition spd="slow" advTm="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2" name="文本框 1"/>
          <p:cNvSpPr txBox="1"/>
          <p:nvPr/>
        </p:nvSpPr>
        <p:spPr>
          <a:xfrm>
            <a:off x="398780" y="177165"/>
            <a:ext cx="2876550" cy="368300"/>
          </a:xfrm>
          <a:prstGeom prst="rect">
            <a:avLst/>
          </a:prstGeom>
          <a:noFill/>
        </p:spPr>
        <p:txBody>
          <a:bodyPr wrap="square" rtlCol="0">
            <a:spAutoFit/>
          </a:bodyPr>
          <a:p>
            <a:r>
              <a:rPr lang="zh-CN" altLang="en-US"/>
              <a:t>（</a:t>
            </a:r>
            <a:r>
              <a:rPr lang="en-US" altLang="zh-CN"/>
              <a:t>5</a:t>
            </a:r>
            <a:r>
              <a:rPr lang="zh-CN" altLang="en-US"/>
              <a:t>）界面原型</a:t>
            </a:r>
            <a:endParaRPr lang="zh-CN" altLang="en-US"/>
          </a:p>
        </p:txBody>
      </p:sp>
      <p:sp>
        <p:nvSpPr>
          <p:cNvPr id="3" name="文本框 2"/>
          <p:cNvSpPr txBox="1"/>
          <p:nvPr/>
        </p:nvSpPr>
        <p:spPr>
          <a:xfrm>
            <a:off x="831215" y="699135"/>
            <a:ext cx="5540375" cy="119888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sym typeface="+mn-ea"/>
              </a:rPr>
              <a:t>根据多数用户的要求与确认，游戏画风偏向清新干净，给玩家一种舒适，简单易上手的游戏体验，这是界面的经过修改后的初步预想（界面大小是</a:t>
            </a:r>
            <a:r>
              <a:rPr lang="en-US" altLang="zh-CN">
                <a:latin typeface="微软雅黑" panose="020B0503020204020204" pitchFamily="34" charset="-122"/>
                <a:ea typeface="微软雅黑" panose="020B0503020204020204" pitchFamily="34" charset="-122"/>
                <a:sym typeface="+mn-ea"/>
              </a:rPr>
              <a:t>700*650</a:t>
            </a:r>
            <a:r>
              <a:rPr lang="zh-CN" altLang="en-US">
                <a:latin typeface="微软雅黑" panose="020B0503020204020204" pitchFamily="34" charset="-122"/>
                <a:ea typeface="微软雅黑" panose="020B0503020204020204" pitchFamily="34" charset="-122"/>
                <a:sym typeface="+mn-ea"/>
              </a:rPr>
              <a:t>）</a:t>
            </a:r>
            <a:endParaRPr lang="zh-CN" altLang="en-US">
              <a:latin typeface="微软雅黑" panose="020B0503020204020204" pitchFamily="34" charset="-122"/>
              <a:ea typeface="微软雅黑" panose="020B0503020204020204" pitchFamily="34" charset="-122"/>
            </a:endParaRPr>
          </a:p>
          <a:p>
            <a:endParaRPr lang="zh-CN" altLang="en-US"/>
          </a:p>
        </p:txBody>
      </p:sp>
      <p:pic>
        <p:nvPicPr>
          <p:cNvPr id="8" name="图片 7"/>
          <p:cNvPicPr>
            <a:picLocks noChangeAspect="1"/>
          </p:cNvPicPr>
          <p:nvPr/>
        </p:nvPicPr>
        <p:blipFill>
          <a:blip r:embed="rId2"/>
          <a:stretch>
            <a:fillRect/>
          </a:stretch>
        </p:blipFill>
        <p:spPr>
          <a:xfrm>
            <a:off x="2324735" y="1771015"/>
            <a:ext cx="4986655" cy="3093720"/>
          </a:xfrm>
          <a:prstGeom prst="rect">
            <a:avLst/>
          </a:prstGeom>
        </p:spPr>
      </p:pic>
      <p:sp>
        <p:nvSpPr>
          <p:cNvPr id="4" name="文本框 3"/>
          <p:cNvSpPr txBox="1"/>
          <p:nvPr/>
        </p:nvSpPr>
        <p:spPr>
          <a:xfrm>
            <a:off x="831215" y="1947545"/>
            <a:ext cx="1312545"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a:solidFill>
                  <a:schemeClr val="accent4"/>
                </a:solidFill>
                <a:effectLst/>
              </a:rPr>
              <a:t>登录界面</a:t>
            </a:r>
            <a:endParaRPr lang="zh-CN" altLang="en-US">
              <a:solidFill>
                <a:schemeClr val="accent4"/>
              </a:solidFill>
              <a:effectLst/>
            </a:endParaRPr>
          </a:p>
        </p:txBody>
      </p:sp>
    </p:spTree>
  </p:cSld>
  <p:clrMapOvr>
    <a:masterClrMapping/>
  </p:clrMapOvr>
  <p:transition spd="slow" advTm="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pic>
        <p:nvPicPr>
          <p:cNvPr id="4" name="内容占位符 3"/>
          <p:cNvPicPr>
            <a:picLocks noChangeAspect="1"/>
          </p:cNvPicPr>
          <p:nvPr/>
        </p:nvPicPr>
        <p:blipFill>
          <a:blip r:embed="rId2"/>
          <a:stretch>
            <a:fillRect/>
          </a:stretch>
        </p:blipFill>
        <p:spPr>
          <a:xfrm>
            <a:off x="2207260" y="195580"/>
            <a:ext cx="5307330" cy="4752340"/>
          </a:xfrm>
          <a:prstGeom prst="rect">
            <a:avLst/>
          </a:prstGeom>
          <a:noFill/>
          <a:ln>
            <a:noFill/>
          </a:ln>
        </p:spPr>
      </p:pic>
      <p:sp>
        <p:nvSpPr>
          <p:cNvPr id="2" name="文本框 1"/>
          <p:cNvSpPr txBox="1"/>
          <p:nvPr/>
        </p:nvSpPr>
        <p:spPr>
          <a:xfrm>
            <a:off x="619125" y="862330"/>
            <a:ext cx="1273175"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a:solidFill>
                  <a:schemeClr val="accent4"/>
                </a:solidFill>
                <a:effectLst/>
              </a:rPr>
              <a:t>游戏界面</a:t>
            </a:r>
            <a:endParaRPr lang="zh-CN" altLang="en-US">
              <a:solidFill>
                <a:schemeClr val="accent4"/>
              </a:solidFill>
              <a:effectLst/>
            </a:endParaRPr>
          </a:p>
        </p:txBody>
      </p:sp>
    </p:spTree>
  </p:cSld>
  <p:clrMapOvr>
    <a:masterClrMapping/>
  </p:clrMapOvr>
  <p:transition spd="slow" advTm="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pic>
        <p:nvPicPr>
          <p:cNvPr id="8" name="内容占位符 7"/>
          <p:cNvPicPr>
            <a:picLocks noChangeAspect="1"/>
          </p:cNvPicPr>
          <p:nvPr/>
        </p:nvPicPr>
        <p:blipFill>
          <a:blip r:embed="rId2"/>
          <a:stretch>
            <a:fillRect/>
          </a:stretch>
        </p:blipFill>
        <p:spPr>
          <a:xfrm>
            <a:off x="1816735" y="206375"/>
            <a:ext cx="6937375" cy="4575810"/>
          </a:xfrm>
          <a:prstGeom prst="rect">
            <a:avLst/>
          </a:prstGeom>
          <a:noFill/>
          <a:ln>
            <a:noFill/>
          </a:ln>
        </p:spPr>
      </p:pic>
      <p:sp>
        <p:nvSpPr>
          <p:cNvPr id="2" name="文本框 1"/>
          <p:cNvSpPr txBox="1"/>
          <p:nvPr/>
        </p:nvSpPr>
        <p:spPr>
          <a:xfrm>
            <a:off x="513080" y="813435"/>
            <a:ext cx="115189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a:solidFill>
                  <a:schemeClr val="accent4"/>
                </a:solidFill>
                <a:effectLst/>
              </a:rPr>
              <a:t>胜利界面</a:t>
            </a:r>
            <a:endParaRPr lang="zh-CN" altLang="en-US">
              <a:solidFill>
                <a:schemeClr val="accent4"/>
              </a:solidFill>
              <a:effectLst/>
            </a:endParaRPr>
          </a:p>
        </p:txBody>
      </p:sp>
    </p:spTree>
  </p:cSld>
  <p:clrMapOvr>
    <a:masterClrMapping/>
  </p:clrMapOvr>
  <p:transition spd="slow" advTm="0">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15" name="TextBox 43"/>
          <p:cNvSpPr txBox="1"/>
          <p:nvPr/>
        </p:nvSpPr>
        <p:spPr>
          <a:xfrm>
            <a:off x="208915" y="186055"/>
            <a:ext cx="1891030" cy="521970"/>
          </a:xfrm>
          <a:prstGeom prst="rect">
            <a:avLst/>
          </a:prstGeom>
          <a:noFill/>
        </p:spPr>
        <p:txBody>
          <a:bodyPr wrap="square" rtlCol="0">
            <a:spAutoFit/>
          </a:bodyPr>
          <a:p>
            <a:r>
              <a:rPr lang="zh-CN" altLang="en-US" sz="28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总体设计</a:t>
            </a:r>
            <a:endParaRPr lang="zh-CN" altLang="en-US" sz="28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326640" y="708025"/>
            <a:ext cx="5873115" cy="4433570"/>
          </a:xfrm>
          <a:prstGeom prst="rect">
            <a:avLst/>
          </a:prstGeom>
        </p:spPr>
      </p:pic>
      <p:sp>
        <p:nvSpPr>
          <p:cNvPr id="3" name="文本框 2"/>
          <p:cNvSpPr txBox="1"/>
          <p:nvPr/>
        </p:nvSpPr>
        <p:spPr>
          <a:xfrm>
            <a:off x="464185" y="935990"/>
            <a:ext cx="1731010" cy="368300"/>
          </a:xfrm>
          <a:prstGeom prst="rect">
            <a:avLst/>
          </a:prstGeom>
          <a:noFill/>
        </p:spPr>
        <p:txBody>
          <a:bodyPr wrap="square" rtlCol="0">
            <a:spAutoFit/>
          </a:bodyPr>
          <a:p>
            <a:r>
              <a:rPr lang="en-US" altLang="zh-CN"/>
              <a:t>HIPO</a:t>
            </a:r>
            <a:r>
              <a:rPr lang="zh-CN" altLang="en-US"/>
              <a:t>图</a:t>
            </a:r>
            <a:endParaRPr lang="zh-CN" altLang="en-US"/>
          </a:p>
        </p:txBody>
      </p:sp>
    </p:spTree>
  </p:cSld>
  <p:clrMapOvr>
    <a:masterClrMapping/>
  </p:clrMapOvr>
  <p:transition spd="slow" advTm="0">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2" name="文本框 1"/>
          <p:cNvSpPr txBox="1"/>
          <p:nvPr/>
        </p:nvSpPr>
        <p:spPr>
          <a:xfrm>
            <a:off x="358140" y="650240"/>
            <a:ext cx="1837055" cy="368300"/>
          </a:xfrm>
          <a:prstGeom prst="rect">
            <a:avLst/>
          </a:prstGeom>
          <a:noFill/>
        </p:spPr>
        <p:txBody>
          <a:bodyPr wrap="square" rtlCol="0">
            <a:spAutoFit/>
          </a:bodyPr>
          <a:p>
            <a:r>
              <a:rPr lang="zh-CN" altLang="en-US"/>
              <a:t>业务流图</a:t>
            </a:r>
            <a:endParaRPr lang="zh-CN" altLang="en-US"/>
          </a:p>
        </p:txBody>
      </p:sp>
      <p:pic>
        <p:nvPicPr>
          <p:cNvPr id="4" name="图片 3"/>
          <p:cNvPicPr>
            <a:picLocks noChangeAspect="1"/>
          </p:cNvPicPr>
          <p:nvPr/>
        </p:nvPicPr>
        <p:blipFill>
          <a:blip r:embed="rId2"/>
          <a:stretch>
            <a:fillRect/>
          </a:stretch>
        </p:blipFill>
        <p:spPr>
          <a:xfrm>
            <a:off x="1409700" y="12065"/>
            <a:ext cx="6360160" cy="3267710"/>
          </a:xfrm>
          <a:prstGeom prst="rect">
            <a:avLst/>
          </a:prstGeom>
        </p:spPr>
      </p:pic>
      <p:pic>
        <p:nvPicPr>
          <p:cNvPr id="5" name="图片 4"/>
          <p:cNvPicPr>
            <a:picLocks noChangeAspect="1"/>
          </p:cNvPicPr>
          <p:nvPr/>
        </p:nvPicPr>
        <p:blipFill>
          <a:blip r:embed="rId3"/>
          <a:stretch>
            <a:fillRect/>
          </a:stretch>
        </p:blipFill>
        <p:spPr>
          <a:xfrm>
            <a:off x="1576070" y="3272790"/>
            <a:ext cx="6102350" cy="1744345"/>
          </a:xfrm>
          <a:prstGeom prst="rect">
            <a:avLst/>
          </a:prstGeom>
        </p:spPr>
      </p:pic>
    </p:spTree>
  </p:cSld>
  <p:clrMapOvr>
    <a:masterClrMapping/>
  </p:clrMapOvr>
  <p:transition spd="slow" advTm="0">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2" name="文本框 1"/>
          <p:cNvSpPr txBox="1"/>
          <p:nvPr/>
        </p:nvSpPr>
        <p:spPr>
          <a:xfrm>
            <a:off x="243840" y="185420"/>
            <a:ext cx="3579495" cy="368300"/>
          </a:xfrm>
          <a:prstGeom prst="rect">
            <a:avLst/>
          </a:prstGeom>
          <a:noFill/>
        </p:spPr>
        <p:txBody>
          <a:bodyPr wrap="square" rtlCol="0">
            <a:spAutoFit/>
          </a:bodyPr>
          <a:p>
            <a:r>
              <a:rPr lang="zh-CN" altLang="en-US"/>
              <a:t>（</a:t>
            </a:r>
            <a:r>
              <a:rPr lang="en-US" altLang="zh-CN"/>
              <a:t>1</a:t>
            </a:r>
            <a:r>
              <a:rPr lang="zh-CN" altLang="en-US"/>
              <a:t>）总体结构和模块外部设计</a:t>
            </a:r>
            <a:endParaRPr lang="zh-CN" altLang="en-US"/>
          </a:p>
        </p:txBody>
      </p:sp>
      <p:sp>
        <p:nvSpPr>
          <p:cNvPr id="100" name="文本框 99"/>
          <p:cNvSpPr txBox="1"/>
          <p:nvPr/>
        </p:nvSpPr>
        <p:spPr>
          <a:xfrm>
            <a:off x="243840" y="553720"/>
            <a:ext cx="7019290" cy="645160"/>
          </a:xfrm>
          <a:prstGeom prst="rect">
            <a:avLst/>
          </a:prstGeom>
          <a:noFill/>
          <a:ln w="9525">
            <a:noFill/>
          </a:ln>
        </p:spPr>
        <p:txBody>
          <a:bodyPr wrap="square">
            <a:spAutoFit/>
          </a:bodyPr>
          <a:p>
            <a:pPr indent="0"/>
            <a:r>
              <a:rPr lang="zh-CN" altLang="en-US" b="0">
                <a:latin typeface="宋体" panose="02010600030101010101" pitchFamily="2" charset="-122"/>
                <a:ea typeface="宋体" panose="02010600030101010101" pitchFamily="2" charset="-122"/>
                <a:cs typeface="宋体" panose="02010600030101010101" pitchFamily="2" charset="-122"/>
              </a:rPr>
              <a:t>总体结构为一个二维的数组，每个单位内有指针表明该元素的信息模块：时钟，道具，生命值，方块模块</a:t>
            </a:r>
            <a:endParaRPr lang="zh-CN" altLang="en-US"/>
          </a:p>
        </p:txBody>
      </p:sp>
      <p:sp>
        <p:nvSpPr>
          <p:cNvPr id="3" name="文本框 2"/>
          <p:cNvSpPr txBox="1"/>
          <p:nvPr/>
        </p:nvSpPr>
        <p:spPr>
          <a:xfrm>
            <a:off x="243840" y="1198880"/>
            <a:ext cx="3978275" cy="368300"/>
          </a:xfrm>
          <a:prstGeom prst="rect">
            <a:avLst/>
          </a:prstGeom>
          <a:noFill/>
        </p:spPr>
        <p:txBody>
          <a:bodyPr wrap="square" rtlCol="0">
            <a:spAutoFit/>
          </a:bodyPr>
          <a:p>
            <a:r>
              <a:rPr lang="zh-CN" altLang="en-US"/>
              <a:t>（</a:t>
            </a:r>
            <a:r>
              <a:rPr lang="en-US" altLang="zh-CN"/>
              <a:t>2</a:t>
            </a:r>
            <a:r>
              <a:rPr lang="zh-CN" altLang="en-US"/>
              <a:t>）功能分配</a:t>
            </a:r>
            <a:endParaRPr lang="zh-CN" altLang="en-US"/>
          </a:p>
        </p:txBody>
      </p:sp>
      <p:sp>
        <p:nvSpPr>
          <p:cNvPr id="4" name="文本框 3"/>
          <p:cNvSpPr txBox="1"/>
          <p:nvPr/>
        </p:nvSpPr>
        <p:spPr>
          <a:xfrm>
            <a:off x="243840" y="1515745"/>
            <a:ext cx="8658860" cy="3415030"/>
          </a:xfrm>
          <a:prstGeom prst="rect">
            <a:avLst/>
          </a:prstGeom>
          <a:noFill/>
          <a:ln w="9525">
            <a:noFill/>
          </a:ln>
        </p:spPr>
        <p:txBody>
          <a:bodyPr wrap="square">
            <a:spAutoFit/>
          </a:bodyPr>
          <a:p>
            <a:pPr indent="0"/>
            <a:r>
              <a:rPr lang="zh-CN" altLang="en-US" b="0">
                <a:latin typeface="宋体" panose="02010600030101010101" pitchFamily="2" charset="-122"/>
                <a:ea typeface="宋体" panose="02010600030101010101" pitchFamily="2" charset="-122"/>
                <a:cs typeface="宋体" panose="02010600030101010101" pitchFamily="2" charset="-122"/>
              </a:rPr>
              <a:t>时钟模块：以每步操作所限的时间为难度区分。在游戏开始前可以选择此次游戏的每步限时，分别为</a:t>
            </a:r>
            <a:r>
              <a:rPr lang="en-US" altLang="zh-CN" b="0">
                <a:latin typeface="宋体" panose="02010600030101010101" pitchFamily="2" charset="-122"/>
                <a:ea typeface="宋体" panose="02010600030101010101" pitchFamily="2" charset="-122"/>
                <a:cs typeface="宋体" panose="02010600030101010101" pitchFamily="2" charset="-122"/>
              </a:rPr>
              <a:t>5s</a:t>
            </a:r>
            <a:r>
              <a:rPr lang="zh-CN" altLang="en-US" b="0">
                <a:latin typeface="宋体" panose="02010600030101010101" pitchFamily="2" charset="-122"/>
                <a:ea typeface="宋体" panose="02010600030101010101" pitchFamily="2" charset="-122"/>
                <a:cs typeface="宋体" panose="02010600030101010101" pitchFamily="2" charset="-122"/>
              </a:rPr>
              <a:t>，</a:t>
            </a:r>
            <a:r>
              <a:rPr lang="en-US" altLang="zh-CN" b="0">
                <a:latin typeface="Times New Roman" panose="02020603050405020304" charset="0"/>
                <a:ea typeface="Times New Roman" panose="02020603050405020304" charset="0"/>
                <a:cs typeface="Times New Roman" panose="02020603050405020304" charset="0"/>
              </a:rPr>
              <a:t>10s</a:t>
            </a:r>
            <a:r>
              <a:rPr lang="zh-CN" altLang="en-US" b="0">
                <a:latin typeface="宋体" panose="02010600030101010101" pitchFamily="2" charset="-122"/>
                <a:ea typeface="宋体" panose="02010600030101010101" pitchFamily="2" charset="-122"/>
                <a:cs typeface="宋体" panose="02010600030101010101" pitchFamily="2" charset="-122"/>
              </a:rPr>
              <a:t>，</a:t>
            </a:r>
            <a:r>
              <a:rPr lang="en-US" altLang="zh-CN" b="0">
                <a:latin typeface="Times New Roman" panose="02020603050405020304" charset="0"/>
                <a:ea typeface="Times New Roman" panose="02020603050405020304" charset="0"/>
                <a:cs typeface="Times New Roman" panose="02020603050405020304" charset="0"/>
              </a:rPr>
              <a:t>20s</a:t>
            </a:r>
            <a:r>
              <a:rPr lang="zh-CN" altLang="en-US" b="0">
                <a:latin typeface="宋体" panose="02010600030101010101" pitchFamily="2" charset="-122"/>
                <a:ea typeface="宋体" panose="02010600030101010101" pitchFamily="2" charset="-122"/>
                <a:cs typeface="宋体" panose="02010600030101010101" pitchFamily="2" charset="-122"/>
              </a:rPr>
              <a:t>。在限时内如果没有进行操作则跳过到另一位玩家。如果进行操作则等消除和补给动画完成后开始计时。缺省限时为</a:t>
            </a:r>
            <a:r>
              <a:rPr lang="en-US" altLang="zh-CN" b="0">
                <a:latin typeface="Times New Roman" panose="02020603050405020304" charset="0"/>
                <a:ea typeface="Times New Roman" panose="02020603050405020304" charset="0"/>
                <a:cs typeface="Times New Roman" panose="02020603050405020304" charset="0"/>
              </a:rPr>
              <a:t>10s</a:t>
            </a:r>
            <a:r>
              <a:rPr lang="zh-CN" altLang="en-US" b="0">
                <a:latin typeface="宋体" panose="02010600030101010101" pitchFamily="2" charset="-122"/>
                <a:ea typeface="宋体" panose="02010600030101010101" pitchFamily="2" charset="-122"/>
                <a:cs typeface="宋体" panose="02010600030101010101" pitchFamily="2" charset="-122"/>
              </a:rPr>
              <a:t>。 道具模块：通过使用道具来：</a:t>
            </a:r>
            <a:r>
              <a:rPr lang="en-US" altLang="zh-CN" b="0">
                <a:latin typeface="宋体" panose="02010600030101010101" pitchFamily="2" charset="-122"/>
                <a:ea typeface="宋体" panose="02010600030101010101" pitchFamily="2" charset="-122"/>
                <a:cs typeface="宋体" panose="02010600030101010101" pitchFamily="2" charset="-122"/>
              </a:rPr>
              <a:t>1</a:t>
            </a:r>
            <a:r>
              <a:rPr lang="zh-CN" altLang="en-US" b="0">
                <a:latin typeface="宋体" panose="02010600030101010101" pitchFamily="2" charset="-122"/>
                <a:ea typeface="宋体" panose="02010600030101010101" pitchFamily="2" charset="-122"/>
                <a:cs typeface="宋体" panose="02010600030101010101" pitchFamily="2" charset="-122"/>
              </a:rPr>
              <a:t>：增加自身生命值  </a:t>
            </a:r>
            <a:r>
              <a:rPr lang="en-US" altLang="zh-CN" b="0">
                <a:latin typeface="Times New Roman" panose="02020603050405020304" charset="0"/>
                <a:ea typeface="Times New Roman" panose="02020603050405020304" charset="0"/>
                <a:cs typeface="Times New Roman" panose="02020603050405020304" charset="0"/>
              </a:rPr>
              <a:t>2</a:t>
            </a:r>
            <a:r>
              <a:rPr lang="zh-CN" altLang="en-US" b="0">
                <a:latin typeface="宋体" panose="02010600030101010101" pitchFamily="2" charset="-122"/>
                <a:ea typeface="宋体" panose="02010600030101010101" pitchFamily="2" charset="-122"/>
                <a:cs typeface="宋体" panose="02010600030101010101" pitchFamily="2" charset="-122"/>
              </a:rPr>
              <a:t>：清除某一类的所有方块  </a:t>
            </a:r>
            <a:r>
              <a:rPr lang="en-US" altLang="zh-CN" b="0">
                <a:latin typeface="Times New Roman" panose="02020603050405020304" charset="0"/>
                <a:ea typeface="Times New Roman" panose="02020603050405020304" charset="0"/>
                <a:cs typeface="Times New Roman" panose="02020603050405020304" charset="0"/>
              </a:rPr>
              <a:t>3.</a:t>
            </a:r>
            <a:r>
              <a:rPr lang="zh-CN" altLang="en-US" b="0">
                <a:latin typeface="宋体" panose="02010600030101010101" pitchFamily="2" charset="-122"/>
                <a:ea typeface="宋体" panose="02010600030101010101" pitchFamily="2" charset="-122"/>
                <a:cs typeface="宋体" panose="02010600030101010101" pitchFamily="2" charset="-122"/>
              </a:rPr>
              <a:t>增加己方一个回合生命值模块：生命值为零是评判玩家胜负的标准            扣除对方生命值是联盟消消乐这款游戏最直接最根本的获胜手段 方块模块：通过交换方块的方式清除方块，减少对方生命值，来达到获胜的目的。方块有不同的种类，消除的原则是同种的同行或同列连续</a:t>
            </a:r>
            <a:r>
              <a:rPr lang="en-US" altLang="zh-CN" b="0">
                <a:latin typeface="宋体" panose="02010600030101010101" pitchFamily="2" charset="-122"/>
                <a:ea typeface="宋体" panose="02010600030101010101" pitchFamily="2" charset="-122"/>
                <a:cs typeface="宋体" panose="02010600030101010101" pitchFamily="2" charset="-122"/>
              </a:rPr>
              <a:t>3</a:t>
            </a:r>
            <a:r>
              <a:rPr lang="zh-CN" altLang="en-US" b="0">
                <a:latin typeface="宋体" panose="02010600030101010101" pitchFamily="2" charset="-122"/>
                <a:ea typeface="宋体" panose="02010600030101010101" pitchFamily="2" charset="-122"/>
                <a:cs typeface="宋体" panose="02010600030101010101" pitchFamily="2" charset="-122"/>
              </a:rPr>
              <a:t>个或以上方块，消除后更新方块。</a:t>
            </a:r>
            <a:endParaRPr lang="zh-CN" altLang="en-US"/>
          </a:p>
        </p:txBody>
      </p:sp>
    </p:spTree>
  </p:cSld>
  <p:clrMapOvr>
    <a:masterClrMapping/>
  </p:clrMapOvr>
  <p:transition spd="slow" advTm="0">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18" name="TextBox 43"/>
          <p:cNvSpPr txBox="1"/>
          <p:nvPr/>
        </p:nvSpPr>
        <p:spPr>
          <a:xfrm>
            <a:off x="61595" y="150495"/>
            <a:ext cx="1891030" cy="521970"/>
          </a:xfrm>
          <a:prstGeom prst="rect">
            <a:avLst/>
          </a:prstGeom>
          <a:noFill/>
        </p:spPr>
        <p:txBody>
          <a:bodyPr wrap="square" rtlCol="0">
            <a:spAutoFit/>
          </a:bodyPr>
          <a:p>
            <a:r>
              <a:rPr lang="zh-CN" altLang="en-US" sz="2800" b="1" dirty="0">
                <a:solidFill>
                  <a:srgbClr val="8064A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详细设计</a:t>
            </a:r>
            <a:endParaRPr lang="zh-CN" altLang="en-US" sz="2800" b="1" dirty="0">
              <a:solidFill>
                <a:srgbClr val="8064A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2" name="图片 18"/>
          <p:cNvPicPr>
            <a:picLocks noChangeAspect="1"/>
          </p:cNvPicPr>
          <p:nvPr/>
        </p:nvPicPr>
        <p:blipFill>
          <a:blip r:embed="rId2"/>
          <a:stretch>
            <a:fillRect/>
          </a:stretch>
        </p:blipFill>
        <p:spPr>
          <a:xfrm>
            <a:off x="4506595" y="1393825"/>
            <a:ext cx="4201160" cy="3066415"/>
          </a:xfrm>
          <a:prstGeom prst="rect">
            <a:avLst/>
          </a:prstGeom>
          <a:noFill/>
          <a:ln w="9525">
            <a:noFill/>
          </a:ln>
        </p:spPr>
      </p:pic>
      <p:pic>
        <p:nvPicPr>
          <p:cNvPr id="5" name="图片 15"/>
          <p:cNvPicPr>
            <a:picLocks noChangeAspect="1"/>
          </p:cNvPicPr>
          <p:nvPr/>
        </p:nvPicPr>
        <p:blipFill>
          <a:blip r:embed="rId3"/>
          <a:stretch>
            <a:fillRect/>
          </a:stretch>
        </p:blipFill>
        <p:spPr>
          <a:xfrm>
            <a:off x="306070" y="1393825"/>
            <a:ext cx="4200525" cy="3051810"/>
          </a:xfrm>
          <a:prstGeom prst="rect">
            <a:avLst/>
          </a:prstGeom>
          <a:noFill/>
          <a:ln w="9525">
            <a:noFill/>
          </a:ln>
        </p:spPr>
      </p:pic>
      <p:sp>
        <p:nvSpPr>
          <p:cNvPr id="3" name="文本框 2"/>
          <p:cNvSpPr txBox="1"/>
          <p:nvPr/>
        </p:nvSpPr>
        <p:spPr>
          <a:xfrm>
            <a:off x="5245100" y="911225"/>
            <a:ext cx="2724150" cy="368300"/>
          </a:xfrm>
          <a:prstGeom prst="rect">
            <a:avLst/>
          </a:prstGeom>
          <a:noFill/>
        </p:spPr>
        <p:txBody>
          <a:bodyPr wrap="square" rtlCol="0">
            <a:spAutoFit/>
          </a:bodyPr>
          <a:p>
            <a:r>
              <a:rPr lang="zh-CN" altLang="en-US" b="1">
                <a:solidFill>
                  <a:schemeClr val="accent1"/>
                </a:solidFill>
                <a:effectLst>
                  <a:outerShdw blurRad="38100" dist="25400" dir="5400000" algn="ctr" rotWithShape="0">
                    <a:srgbClr val="6E747A">
                      <a:alpha val="43000"/>
                    </a:srgbClr>
                  </a:outerShdw>
                </a:effectLst>
              </a:rPr>
              <a:t>道具模块逻辑流程图</a:t>
            </a:r>
            <a:endParaRPr lang="zh-CN" altLang="en-US" b="1">
              <a:solidFill>
                <a:schemeClr val="accent1"/>
              </a:solidFill>
              <a:effectLst>
                <a:outerShdw blurRad="38100" dist="25400" dir="5400000" algn="ctr" rotWithShape="0">
                  <a:srgbClr val="6E747A">
                    <a:alpha val="43000"/>
                  </a:srgbClr>
                </a:outerShdw>
              </a:effectLst>
            </a:endParaRPr>
          </a:p>
        </p:txBody>
      </p:sp>
      <p:sp>
        <p:nvSpPr>
          <p:cNvPr id="4" name="文本框 3"/>
          <p:cNvSpPr txBox="1"/>
          <p:nvPr/>
        </p:nvSpPr>
        <p:spPr>
          <a:xfrm>
            <a:off x="1044575" y="911225"/>
            <a:ext cx="2724150" cy="368300"/>
          </a:xfrm>
          <a:prstGeom prst="rect">
            <a:avLst/>
          </a:prstGeom>
          <a:noFill/>
        </p:spPr>
        <p:txBody>
          <a:bodyPr wrap="square" rtlCol="0">
            <a:spAutoFit/>
          </a:bodyPr>
          <a:p>
            <a:r>
              <a:rPr lang="zh-CN" altLang="en-US" b="1">
                <a:solidFill>
                  <a:schemeClr val="accent1"/>
                </a:solidFill>
                <a:effectLst>
                  <a:outerShdw blurRad="38100" dist="25400" dir="5400000" algn="ctr" rotWithShape="0">
                    <a:srgbClr val="6E747A">
                      <a:alpha val="43000"/>
                    </a:srgbClr>
                  </a:outerShdw>
                </a:effectLst>
              </a:rPr>
              <a:t>生命值模块逻辑流程图</a:t>
            </a:r>
            <a:endParaRPr lang="zh-CN" altLang="en-US"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advTm="0">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77850" y="266700"/>
            <a:ext cx="973455" cy="521970"/>
          </a:xfrm>
          <a:prstGeom prst="rect">
            <a:avLst/>
          </a:prstGeom>
          <a:noFill/>
        </p:spPr>
        <p:txBody>
          <a:bodyPr wrap="square" rtlCol="0">
            <a:spAutoFit/>
          </a:bodyPr>
          <a:p>
            <a:r>
              <a:rPr lang="zh-CN" altLang="en-US" sz="2800" b="1">
                <a:solidFill>
                  <a:srgbClr val="C00000"/>
                </a:solidFill>
              </a:rPr>
              <a:t>引言</a:t>
            </a:r>
            <a:endParaRPr lang="zh-CN" altLang="en-US" sz="2800" b="1">
              <a:solidFill>
                <a:srgbClr val="C00000"/>
              </a:solidFill>
            </a:endParaRPr>
          </a:p>
        </p:txBody>
      </p:sp>
      <p:sp>
        <p:nvSpPr>
          <p:cNvPr id="8" name="文本框 7"/>
          <p:cNvSpPr txBox="1"/>
          <p:nvPr/>
        </p:nvSpPr>
        <p:spPr>
          <a:xfrm>
            <a:off x="1026795" y="1325245"/>
            <a:ext cx="6802755" cy="2306955"/>
          </a:xfrm>
          <a:prstGeom prst="rect">
            <a:avLst/>
          </a:prstGeom>
          <a:noFill/>
        </p:spPr>
        <p:txBody>
          <a:bodyPr wrap="square" rtlCol="0">
            <a:spAutoFit/>
          </a:bodyPr>
          <a:p>
            <a:r>
              <a:rPr lang="en-US" altLang="zh-CN"/>
              <a:t>     </a:t>
            </a:r>
            <a:r>
              <a:rPr lang="en-US" altLang="zh-CN" sz="2400"/>
              <a:t>   </a:t>
            </a:r>
            <a:r>
              <a:rPr lang="zh-CN" altLang="en-US" sz="2400"/>
              <a:t>经过一个学期的对软件工程这一课程的学习，我们收获了许多，同时组员相互配合，共同完成了小组项目。经过这一段时间的努力，我们的小组项目也到了收尾的阶段。特借此</a:t>
            </a:r>
            <a:r>
              <a:rPr lang="en-US" altLang="zh-CN" sz="2400"/>
              <a:t>PPT</a:t>
            </a:r>
            <a:r>
              <a:rPr lang="zh-CN" altLang="en-US" sz="2400"/>
              <a:t>展示我们</a:t>
            </a:r>
            <a:r>
              <a:rPr lang="en-US" altLang="zh-CN" sz="2400"/>
              <a:t>G13</a:t>
            </a:r>
            <a:r>
              <a:rPr lang="zh-CN" altLang="en-US" sz="2400"/>
              <a:t>小组的项目成果，接受总结评审。</a:t>
            </a:r>
            <a:endParaRPr lang="zh-CN" altLang="en-US" sz="2400"/>
          </a:p>
          <a:p>
            <a:r>
              <a:rPr lang="zh-CN" altLang="en-US" sz="2400"/>
              <a:t>    </a:t>
            </a:r>
            <a:endParaRPr lang="zh-CN" altLang="en-US" sz="2400"/>
          </a:p>
        </p:txBody>
      </p:sp>
      <p:pic>
        <p:nvPicPr>
          <p:cNvPr id="9" name="图片 8" descr="G13"/>
          <p:cNvPicPr>
            <a:picLocks noChangeAspect="1"/>
          </p:cNvPicPr>
          <p:nvPr/>
        </p:nvPicPr>
        <p:blipFill>
          <a:blip r:embed="rId1"/>
          <a:stretch>
            <a:fillRect/>
          </a:stretch>
        </p:blipFill>
        <p:spPr>
          <a:xfrm>
            <a:off x="8427085" y="4586605"/>
            <a:ext cx="722630" cy="541655"/>
          </a:xfrm>
          <a:prstGeom prst="rect">
            <a:avLst/>
          </a:prstGeom>
        </p:spPr>
      </p:pic>
    </p:spTree>
  </p:cSld>
  <p:clrMapOvr>
    <a:masterClrMapping/>
  </p:clrMapOvr>
  <p:transition spd="slow" advTm="0">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pic>
        <p:nvPicPr>
          <p:cNvPr id="2" name="图片 -2147482611"/>
          <p:cNvPicPr>
            <a:picLocks noChangeAspect="1"/>
          </p:cNvPicPr>
          <p:nvPr/>
        </p:nvPicPr>
        <p:blipFill>
          <a:blip r:embed="rId2"/>
          <a:stretch>
            <a:fillRect/>
          </a:stretch>
        </p:blipFill>
        <p:spPr>
          <a:xfrm>
            <a:off x="4563745" y="1401445"/>
            <a:ext cx="4201160" cy="3051810"/>
          </a:xfrm>
          <a:prstGeom prst="rect">
            <a:avLst/>
          </a:prstGeom>
          <a:noFill/>
          <a:ln w="9525">
            <a:noFill/>
          </a:ln>
        </p:spPr>
      </p:pic>
      <p:sp>
        <p:nvSpPr>
          <p:cNvPr id="3" name="文本框 2"/>
          <p:cNvSpPr txBox="1"/>
          <p:nvPr/>
        </p:nvSpPr>
        <p:spPr>
          <a:xfrm>
            <a:off x="5302250" y="813435"/>
            <a:ext cx="2724150" cy="368300"/>
          </a:xfrm>
          <a:prstGeom prst="rect">
            <a:avLst/>
          </a:prstGeom>
          <a:noFill/>
        </p:spPr>
        <p:txBody>
          <a:bodyPr wrap="square" rtlCol="0">
            <a:spAutoFit/>
          </a:bodyPr>
          <a:p>
            <a:r>
              <a:rPr lang="zh-CN" altLang="en-US" b="1">
                <a:solidFill>
                  <a:schemeClr val="accent1"/>
                </a:solidFill>
                <a:effectLst>
                  <a:outerShdw blurRad="38100" dist="25400" dir="5400000" algn="ctr" rotWithShape="0">
                    <a:srgbClr val="6E747A">
                      <a:alpha val="43000"/>
                    </a:srgbClr>
                  </a:outerShdw>
                </a:effectLst>
              </a:rPr>
              <a:t>时钟模块逻辑流程图</a:t>
            </a:r>
            <a:endParaRPr lang="zh-CN" altLang="en-US" b="1">
              <a:solidFill>
                <a:schemeClr val="accent1"/>
              </a:solidFill>
              <a:effectLst>
                <a:outerShdw blurRad="38100" dist="25400" dir="5400000" algn="ctr" rotWithShape="0">
                  <a:srgbClr val="6E747A">
                    <a:alpha val="43000"/>
                  </a:srgbClr>
                </a:outerShdw>
              </a:effectLst>
            </a:endParaRPr>
          </a:p>
        </p:txBody>
      </p:sp>
      <p:sp>
        <p:nvSpPr>
          <p:cNvPr id="4" name="文本框 3"/>
          <p:cNvSpPr txBox="1"/>
          <p:nvPr/>
        </p:nvSpPr>
        <p:spPr>
          <a:xfrm>
            <a:off x="1062355" y="813435"/>
            <a:ext cx="2724150" cy="368300"/>
          </a:xfrm>
          <a:prstGeom prst="rect">
            <a:avLst/>
          </a:prstGeom>
          <a:noFill/>
        </p:spPr>
        <p:txBody>
          <a:bodyPr wrap="square" rtlCol="0">
            <a:spAutoFit/>
          </a:bodyPr>
          <a:p>
            <a:r>
              <a:rPr lang="zh-CN" altLang="en-US" b="1">
                <a:solidFill>
                  <a:schemeClr val="accent1"/>
                </a:solidFill>
                <a:effectLst>
                  <a:outerShdw blurRad="38100" dist="25400" dir="5400000" algn="ctr" rotWithShape="0">
                    <a:srgbClr val="6E747A">
                      <a:alpha val="43000"/>
                    </a:srgbClr>
                  </a:outerShdw>
                </a:effectLst>
              </a:rPr>
              <a:t>方块模块逻辑流程图</a:t>
            </a:r>
            <a:endParaRPr lang="zh-CN" altLang="en-US" b="1">
              <a:solidFill>
                <a:schemeClr val="accent1"/>
              </a:solidFill>
              <a:effectLst>
                <a:outerShdw blurRad="38100" dist="25400" dir="5400000" algn="ctr" rotWithShape="0">
                  <a:srgbClr val="6E747A">
                    <a:alpha val="43000"/>
                  </a:srgbClr>
                </a:outerShdw>
              </a:effectLst>
            </a:endParaRPr>
          </a:p>
        </p:txBody>
      </p:sp>
      <p:pic>
        <p:nvPicPr>
          <p:cNvPr id="5" name="图片 -2147482612"/>
          <p:cNvPicPr>
            <a:picLocks noChangeAspect="1"/>
          </p:cNvPicPr>
          <p:nvPr/>
        </p:nvPicPr>
        <p:blipFill>
          <a:blip r:embed="rId3"/>
          <a:stretch>
            <a:fillRect/>
          </a:stretch>
        </p:blipFill>
        <p:spPr>
          <a:xfrm>
            <a:off x="285115" y="1401445"/>
            <a:ext cx="4278630" cy="3051810"/>
          </a:xfrm>
          <a:prstGeom prst="rect">
            <a:avLst/>
          </a:prstGeom>
          <a:noFill/>
          <a:ln w="9525">
            <a:noFill/>
          </a:ln>
        </p:spPr>
      </p:pic>
    </p:spTree>
  </p:cSld>
  <p:clrMapOvr>
    <a:masterClrMapping/>
  </p:clrMapOvr>
  <p:transition spd="slow" advTm="0">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100" name="文本框 99"/>
          <p:cNvSpPr txBox="1"/>
          <p:nvPr/>
        </p:nvSpPr>
        <p:spPr>
          <a:xfrm>
            <a:off x="1534160" y="63500"/>
            <a:ext cx="4434840" cy="4523105"/>
          </a:xfrm>
          <a:prstGeom prst="rect">
            <a:avLst/>
          </a:prstGeom>
          <a:noFill/>
          <a:ln w="9525">
            <a:noFill/>
          </a:ln>
        </p:spPr>
        <p:txBody>
          <a:bodyPr wrap="square">
            <a:spAutoFit/>
          </a:bodyPr>
          <a:p>
            <a:pPr indent="0"/>
            <a:r>
              <a:rPr lang="en-US" altLang="zh-CN" sz="1200" b="0">
                <a:latin typeface="宋体" panose="02010600030101010101" pitchFamily="2" charset="-122"/>
                <a:ea typeface="宋体" panose="02010600030101010101" pitchFamily="2" charset="-122"/>
                <a:cs typeface="宋体" panose="02010600030101010101" pitchFamily="2" charset="-122"/>
              </a:rPr>
              <a:t>Begin</a:t>
            </a:r>
            <a:endParaRPr lang="en-US" altLang="zh-CN" sz="1200" b="0">
              <a:latin typeface="宋体" panose="02010600030101010101" pitchFamily="2" charset="-122"/>
              <a:ea typeface="宋体" panose="02010600030101010101" pitchFamily="2" charset="-122"/>
              <a:cs typeface="宋体" panose="02010600030101010101" pitchFamily="2" charset="-122"/>
            </a:endParaRPr>
          </a:p>
          <a:p>
            <a:pPr indent="0"/>
            <a:r>
              <a:rPr lang="zh-CN" altLang="en-US" sz="1200" b="0">
                <a:latin typeface="宋体" panose="02010600030101010101" pitchFamily="2" charset="-122"/>
                <a:ea typeface="宋体" panose="02010600030101010101" pitchFamily="2" charset="-122"/>
                <a:cs typeface="宋体" panose="02010600030101010101" pitchFamily="2" charset="-122"/>
              </a:rPr>
              <a:t>游戏开始前设置倒计时（回合开始刷新倒计时）双方玩家血量的初始值设置为</a:t>
            </a:r>
            <a:r>
              <a:rPr lang="en-US" altLang="zh-CN" sz="1200" b="0">
                <a:latin typeface="宋体" panose="02010600030101010101" pitchFamily="2" charset="-122"/>
                <a:ea typeface="宋体" panose="02010600030101010101" pitchFamily="2" charset="-122"/>
                <a:cs typeface="宋体" panose="02010600030101010101" pitchFamily="2" charset="-122"/>
              </a:rPr>
              <a:t>100</a:t>
            </a:r>
            <a:r>
              <a:rPr lang="zh-CN" altLang="en-US" sz="1200" b="0">
                <a:latin typeface="宋体" panose="02010600030101010101" pitchFamily="2" charset="-122"/>
                <a:ea typeface="宋体" panose="02010600030101010101" pitchFamily="2" charset="-122"/>
                <a:cs typeface="宋体" panose="02010600030101010101" pitchFamily="2" charset="-122"/>
              </a:rPr>
              <a:t>；</a:t>
            </a:r>
            <a:endParaRPr lang="zh-CN" altLang="en-US" sz="1200" b="0">
              <a:latin typeface="宋体" panose="02010600030101010101" pitchFamily="2" charset="-122"/>
              <a:ea typeface="宋体" panose="02010600030101010101" pitchFamily="2" charset="-122"/>
              <a:cs typeface="宋体" panose="02010600030101010101" pitchFamily="2" charset="-122"/>
            </a:endParaRPr>
          </a:p>
          <a:p>
            <a:pPr indent="0"/>
            <a:r>
              <a:rPr lang="en-US" altLang="zh-CN" sz="1200" b="0">
                <a:latin typeface="宋体" panose="02010600030101010101" pitchFamily="2" charset="-122"/>
                <a:ea typeface="宋体" panose="02010600030101010101" pitchFamily="2" charset="-122"/>
                <a:cs typeface="宋体" panose="02010600030101010101" pitchFamily="2" charset="-122"/>
              </a:rPr>
              <a:t>{ Switch</a:t>
            </a:r>
            <a:r>
              <a:rPr lang="zh-CN" altLang="en-US" sz="1200" b="0">
                <a:latin typeface="宋体" panose="02010600030101010101" pitchFamily="2" charset="-122"/>
                <a:ea typeface="宋体" panose="02010600030101010101" pitchFamily="2" charset="-122"/>
                <a:cs typeface="宋体" panose="02010600030101010101" pitchFamily="2" charset="-122"/>
              </a:rPr>
              <a:t>（倒计时）</a:t>
            </a:r>
            <a:endParaRPr lang="zh-CN" altLang="en-US" sz="1200" b="0">
              <a:latin typeface="宋体" panose="02010600030101010101" pitchFamily="2" charset="-122"/>
              <a:ea typeface="宋体" panose="02010600030101010101" pitchFamily="2" charset="-122"/>
              <a:cs typeface="宋体" panose="02010600030101010101" pitchFamily="2" charset="-122"/>
            </a:endParaRPr>
          </a:p>
          <a:p>
            <a:pPr indent="0"/>
            <a:r>
              <a:rPr lang="en-US" altLang="zh-CN" sz="1200" b="0">
                <a:latin typeface="宋体" panose="02010600030101010101" pitchFamily="2" charset="-122"/>
                <a:ea typeface="宋体" panose="02010600030101010101" pitchFamily="2" charset="-122"/>
                <a:cs typeface="宋体" panose="02010600030101010101" pitchFamily="2" charset="-122"/>
              </a:rPr>
              <a:t>{ 5</a:t>
            </a:r>
            <a:r>
              <a:rPr lang="zh-CN" altLang="en-US" sz="1200" b="0">
                <a:latin typeface="宋体" panose="02010600030101010101" pitchFamily="2" charset="-122"/>
                <a:ea typeface="宋体" panose="02010600030101010101" pitchFamily="2" charset="-122"/>
                <a:cs typeface="宋体" panose="02010600030101010101" pitchFamily="2" charset="-122"/>
              </a:rPr>
              <a:t>：倒计时为</a:t>
            </a:r>
            <a:r>
              <a:rPr lang="en-US" altLang="zh-CN" sz="1200" b="0">
                <a:latin typeface="Calibri" panose="020F0502020204030204" charset="0"/>
                <a:ea typeface="Calibri" panose="020F0502020204030204" charset="0"/>
                <a:cs typeface="Calibri" panose="020F0502020204030204" charset="0"/>
              </a:rPr>
              <a:t>5s</a:t>
            </a:r>
            <a:r>
              <a:rPr lang="zh-CN" altLang="en-US" sz="1200" b="0">
                <a:latin typeface="宋体" panose="02010600030101010101" pitchFamily="2" charset="-122"/>
                <a:ea typeface="宋体" panose="02010600030101010101" pitchFamily="2" charset="-122"/>
                <a:cs typeface="宋体" panose="02010600030101010101" pitchFamily="2" charset="-122"/>
              </a:rPr>
              <a:t>； </a:t>
            </a:r>
            <a:r>
              <a:rPr lang="en-US" altLang="zh-CN" sz="1200" b="0">
                <a:latin typeface="宋体" panose="02010600030101010101" pitchFamily="2" charset="-122"/>
                <a:ea typeface="宋体" panose="02010600030101010101" pitchFamily="2" charset="-122"/>
                <a:cs typeface="宋体" panose="02010600030101010101" pitchFamily="2" charset="-122"/>
              </a:rPr>
              <a:t>10</a:t>
            </a:r>
            <a:r>
              <a:rPr lang="zh-CN" altLang="en-US" sz="1200" b="0">
                <a:latin typeface="宋体" panose="02010600030101010101" pitchFamily="2" charset="-122"/>
                <a:ea typeface="宋体" panose="02010600030101010101" pitchFamily="2" charset="-122"/>
                <a:cs typeface="宋体" panose="02010600030101010101" pitchFamily="2" charset="-122"/>
              </a:rPr>
              <a:t>：倒计时为</a:t>
            </a:r>
            <a:r>
              <a:rPr lang="en-US" altLang="zh-CN" sz="1200" b="0">
                <a:latin typeface="Calibri" panose="020F0502020204030204" charset="0"/>
                <a:ea typeface="Calibri" panose="020F0502020204030204" charset="0"/>
                <a:cs typeface="Calibri" panose="020F0502020204030204" charset="0"/>
              </a:rPr>
              <a:t>10s</a:t>
            </a:r>
            <a:r>
              <a:rPr lang="zh-CN" altLang="en-US" sz="1200" b="0">
                <a:latin typeface="宋体" panose="02010600030101010101" pitchFamily="2" charset="-122"/>
                <a:ea typeface="宋体" panose="02010600030101010101" pitchFamily="2" charset="-122"/>
                <a:cs typeface="宋体" panose="02010600030101010101" pitchFamily="2" charset="-122"/>
              </a:rPr>
              <a:t>；</a:t>
            </a:r>
            <a:endParaRPr lang="zh-CN" altLang="en-US" sz="1200" b="0">
              <a:latin typeface="宋体" panose="02010600030101010101" pitchFamily="2" charset="-122"/>
              <a:ea typeface="宋体" panose="02010600030101010101" pitchFamily="2" charset="-122"/>
              <a:cs typeface="宋体" panose="02010600030101010101" pitchFamily="2" charset="-122"/>
            </a:endParaRPr>
          </a:p>
          <a:p>
            <a:pPr indent="0"/>
            <a:r>
              <a:rPr lang="en-US" altLang="zh-CN" sz="1200" b="0">
                <a:latin typeface="宋体" panose="02010600030101010101" pitchFamily="2" charset="-122"/>
                <a:ea typeface="宋体" panose="02010600030101010101" pitchFamily="2" charset="-122"/>
                <a:cs typeface="宋体" panose="02010600030101010101" pitchFamily="2" charset="-122"/>
              </a:rPr>
              <a:t>20</a:t>
            </a:r>
            <a:r>
              <a:rPr lang="zh-CN" altLang="en-US" sz="1200" b="0">
                <a:latin typeface="宋体" panose="02010600030101010101" pitchFamily="2" charset="-122"/>
                <a:ea typeface="宋体" panose="02010600030101010101" pitchFamily="2" charset="-122"/>
                <a:cs typeface="宋体" panose="02010600030101010101" pitchFamily="2" charset="-122"/>
              </a:rPr>
              <a:t>：倒计时为</a:t>
            </a:r>
            <a:r>
              <a:rPr lang="en-US" altLang="zh-CN" sz="1200" b="0">
                <a:latin typeface="Calibri" panose="020F0502020204030204" charset="0"/>
                <a:ea typeface="Calibri" panose="020F0502020204030204" charset="0"/>
                <a:cs typeface="Calibri" panose="020F0502020204030204" charset="0"/>
              </a:rPr>
              <a:t>20s</a:t>
            </a:r>
            <a:r>
              <a:rPr lang="zh-CN" altLang="en-US" sz="1200" b="0">
                <a:latin typeface="宋体" panose="02010600030101010101" pitchFamily="2" charset="-122"/>
                <a:ea typeface="宋体" panose="02010600030101010101" pitchFamily="2" charset="-122"/>
                <a:cs typeface="宋体" panose="02010600030101010101" pitchFamily="2" charset="-122"/>
              </a:rPr>
              <a:t>；</a:t>
            </a:r>
            <a:endParaRPr lang="zh-CN" altLang="en-US" sz="1200" b="0">
              <a:latin typeface="宋体" panose="02010600030101010101" pitchFamily="2" charset="-122"/>
              <a:ea typeface="宋体" panose="02010600030101010101" pitchFamily="2" charset="-122"/>
              <a:cs typeface="宋体" panose="02010600030101010101" pitchFamily="2" charset="-122"/>
            </a:endParaRPr>
          </a:p>
          <a:p>
            <a:pPr indent="0"/>
            <a:r>
              <a:rPr lang="en-US" altLang="zh-CN" sz="1200" b="0">
                <a:latin typeface="宋体" panose="02010600030101010101" pitchFamily="2" charset="-122"/>
                <a:ea typeface="宋体" panose="02010600030101010101" pitchFamily="2" charset="-122"/>
                <a:cs typeface="宋体" panose="02010600030101010101" pitchFamily="2" charset="-122"/>
              </a:rPr>
              <a:t>}}Do{(</a:t>
            </a:r>
            <a:r>
              <a:rPr lang="zh-CN" altLang="en-US" sz="1200" b="0">
                <a:latin typeface="宋体" panose="02010600030101010101" pitchFamily="2" charset="-122"/>
                <a:ea typeface="宋体" panose="02010600030101010101" pitchFamily="2" charset="-122"/>
                <a:cs typeface="宋体" panose="02010600030101010101" pitchFamily="2" charset="-122"/>
              </a:rPr>
              <a:t>每个回合开始</a:t>
            </a:r>
            <a:r>
              <a:rPr lang="en-US" altLang="zh-CN" sz="1200" b="0">
                <a:latin typeface="Calibri" panose="020F0502020204030204" charset="0"/>
                <a:ea typeface="Calibri" panose="020F0502020204030204" charset="0"/>
                <a:cs typeface="Calibri" panose="020F0502020204030204" charset="0"/>
              </a:rPr>
              <a:t>ttl</a:t>
            </a:r>
            <a:r>
              <a:rPr lang="zh-CN" altLang="en-US" sz="1200" b="0">
                <a:latin typeface="宋体" panose="02010600030101010101" pitchFamily="2" charset="-122"/>
                <a:ea typeface="宋体" panose="02010600030101010101" pitchFamily="2" charset="-122"/>
                <a:cs typeface="宋体" panose="02010600030101010101" pitchFamily="2" charset="-122"/>
              </a:rPr>
              <a:t>的初始值为</a:t>
            </a:r>
            <a:r>
              <a:rPr lang="en-US" altLang="zh-CN" sz="1200" b="0">
                <a:latin typeface="Calibri" panose="020F0502020204030204" charset="0"/>
                <a:ea typeface="Calibri" panose="020F0502020204030204" charset="0"/>
                <a:cs typeface="Calibri" panose="020F0502020204030204" charset="0"/>
              </a:rPr>
              <a:t>1</a:t>
            </a:r>
            <a:r>
              <a:rPr lang="zh-CN" altLang="en-US" sz="1200" b="0">
                <a:latin typeface="宋体" panose="02010600030101010101" pitchFamily="2" charset="-122"/>
                <a:ea typeface="宋体" panose="02010600030101010101" pitchFamily="2" charset="-122"/>
                <a:cs typeface="宋体" panose="02010600030101010101" pitchFamily="2" charset="-122"/>
              </a:rPr>
              <a:t>）</a:t>
            </a:r>
            <a:endParaRPr lang="zh-CN" altLang="en-US" sz="1200" b="0">
              <a:latin typeface="宋体" panose="02010600030101010101" pitchFamily="2" charset="-122"/>
              <a:ea typeface="宋体" panose="02010600030101010101" pitchFamily="2" charset="-122"/>
              <a:cs typeface="宋体" panose="02010600030101010101" pitchFamily="2" charset="-122"/>
            </a:endParaRPr>
          </a:p>
          <a:p>
            <a:pPr indent="0"/>
            <a:r>
              <a:rPr lang="en-US" altLang="zh-CN" sz="1200" b="0">
                <a:latin typeface="宋体" panose="02010600030101010101" pitchFamily="2" charset="-122"/>
                <a:ea typeface="宋体" panose="02010600030101010101" pitchFamily="2" charset="-122"/>
                <a:cs typeface="宋体" panose="02010600030101010101" pitchFamily="2" charset="-122"/>
              </a:rPr>
              <a:t>while</a:t>
            </a:r>
            <a:r>
              <a:rPr lang="zh-CN" altLang="en-US" sz="1200" b="0">
                <a:latin typeface="宋体" panose="02010600030101010101" pitchFamily="2" charset="-122"/>
                <a:ea typeface="宋体" panose="02010600030101010101" pitchFamily="2" charset="-122"/>
                <a:cs typeface="宋体" panose="02010600030101010101" pitchFamily="2" charset="-122"/>
              </a:rPr>
              <a:t>（</a:t>
            </a:r>
            <a:r>
              <a:rPr lang="en-US" altLang="zh-CN" sz="1200" b="0">
                <a:latin typeface="Calibri" panose="020F0502020204030204" charset="0"/>
                <a:ea typeface="Calibri" panose="020F0502020204030204" charset="0"/>
                <a:cs typeface="Calibri" panose="020F0502020204030204" charset="0"/>
              </a:rPr>
              <a:t>ttl&gt;0)</a:t>
            </a:r>
            <a:r>
              <a:rPr lang="en-US" altLang="zh-CN" sz="1200" b="0">
                <a:latin typeface="宋体" panose="02010600030101010101" pitchFamily="2" charset="-122"/>
                <a:ea typeface="宋体" panose="02010600030101010101" pitchFamily="2" charset="-122"/>
                <a:cs typeface="宋体" panose="02010600030101010101" pitchFamily="2" charset="-122"/>
              </a:rPr>
              <a:t>{</a:t>
            </a:r>
            <a:endParaRPr lang="en-US" altLang="zh-CN" sz="1200" b="0">
              <a:latin typeface="宋体" panose="02010600030101010101" pitchFamily="2" charset="-122"/>
              <a:ea typeface="宋体" panose="02010600030101010101" pitchFamily="2" charset="-122"/>
              <a:cs typeface="宋体" panose="02010600030101010101" pitchFamily="2" charset="-122"/>
            </a:endParaRPr>
          </a:p>
          <a:p>
            <a:pPr indent="0"/>
            <a:r>
              <a:rPr lang="zh-CN" altLang="en-US" sz="1200" b="0">
                <a:latin typeface="宋体" panose="02010600030101010101" pitchFamily="2" charset="-122"/>
                <a:ea typeface="宋体" panose="02010600030101010101" pitchFamily="2" charset="-122"/>
                <a:cs typeface="宋体" panose="02010600030101010101" pitchFamily="2" charset="-122"/>
              </a:rPr>
              <a:t>开始倒计时；</a:t>
            </a:r>
            <a:endParaRPr lang="zh-CN" altLang="en-US" sz="1200" b="0">
              <a:latin typeface="宋体" panose="02010600030101010101" pitchFamily="2" charset="-122"/>
              <a:ea typeface="宋体" panose="02010600030101010101" pitchFamily="2" charset="-122"/>
              <a:cs typeface="宋体" panose="02010600030101010101" pitchFamily="2" charset="-122"/>
            </a:endParaRPr>
          </a:p>
          <a:p>
            <a:pPr indent="0"/>
            <a:r>
              <a:rPr lang="en-US" altLang="zh-CN" sz="1200" b="0">
                <a:latin typeface="宋体" panose="02010600030101010101" pitchFamily="2" charset="-122"/>
                <a:ea typeface="宋体" panose="02010600030101010101" pitchFamily="2" charset="-122"/>
                <a:cs typeface="宋体" panose="02010600030101010101" pitchFamily="2" charset="-122"/>
              </a:rPr>
              <a:t>If (</a:t>
            </a:r>
            <a:r>
              <a:rPr lang="zh-CN" altLang="en-US" sz="1200" b="0">
                <a:latin typeface="宋体" panose="02010600030101010101" pitchFamily="2" charset="-122"/>
                <a:ea typeface="宋体" panose="02010600030101010101" pitchFamily="2" charset="-122"/>
                <a:cs typeface="宋体" panose="02010600030101010101" pitchFamily="2" charset="-122"/>
              </a:rPr>
              <a:t>替换两个方块后当前有三个或三个以上连续可消除方块）</a:t>
            </a:r>
            <a:endParaRPr lang="zh-CN" altLang="en-US" sz="1200" b="0">
              <a:latin typeface="宋体" panose="02010600030101010101" pitchFamily="2" charset="-122"/>
              <a:ea typeface="宋体" panose="02010600030101010101" pitchFamily="2" charset="-122"/>
              <a:cs typeface="宋体" panose="02010600030101010101" pitchFamily="2" charset="-122"/>
            </a:endParaRPr>
          </a:p>
          <a:p>
            <a:pPr indent="0"/>
            <a:r>
              <a:rPr lang="en-US" altLang="zh-CN" sz="1200" b="0">
                <a:latin typeface="宋体" panose="02010600030101010101" pitchFamily="2" charset="-122"/>
                <a:ea typeface="宋体" panose="02010600030101010101" pitchFamily="2" charset="-122"/>
                <a:cs typeface="宋体" panose="02010600030101010101" pitchFamily="2" charset="-122"/>
              </a:rPr>
              <a:t>{If(</a:t>
            </a:r>
            <a:r>
              <a:rPr lang="zh-CN" altLang="en-US" sz="1200" b="0">
                <a:latin typeface="宋体" panose="02010600030101010101" pitchFamily="2" charset="-122"/>
                <a:ea typeface="宋体" panose="02010600030101010101" pitchFamily="2" charset="-122"/>
                <a:cs typeface="宋体" panose="02010600030101010101" pitchFamily="2" charset="-122"/>
              </a:rPr>
              <a:t>道具数量</a:t>
            </a:r>
            <a:r>
              <a:rPr lang="en-US" altLang="zh-CN" sz="1200" b="0">
                <a:latin typeface="Calibri" panose="020F0502020204030204" charset="0"/>
                <a:ea typeface="Calibri" panose="020F0502020204030204" charset="0"/>
                <a:cs typeface="Calibri" panose="020F0502020204030204" charset="0"/>
              </a:rPr>
              <a:t>&gt;0</a:t>
            </a:r>
            <a:r>
              <a:rPr lang="zh-CN" altLang="en-US" sz="1200" b="0">
                <a:latin typeface="宋体" panose="02010600030101010101" pitchFamily="2" charset="-122"/>
                <a:ea typeface="宋体" panose="02010600030101010101" pitchFamily="2" charset="-122"/>
                <a:cs typeface="宋体" panose="02010600030101010101" pitchFamily="2" charset="-122"/>
              </a:rPr>
              <a:t>且使用道具）</a:t>
            </a:r>
            <a:endParaRPr lang="zh-CN" altLang="en-US" sz="1200" b="0">
              <a:latin typeface="宋体" panose="02010600030101010101" pitchFamily="2" charset="-122"/>
              <a:ea typeface="宋体" panose="02010600030101010101" pitchFamily="2" charset="-122"/>
              <a:cs typeface="宋体" panose="02010600030101010101" pitchFamily="2" charset="-122"/>
            </a:endParaRPr>
          </a:p>
          <a:p>
            <a:pPr indent="0"/>
            <a:r>
              <a:rPr lang="en-US" altLang="zh-CN" sz="1200" b="0">
                <a:latin typeface="宋体" panose="02010600030101010101" pitchFamily="2" charset="-122"/>
                <a:ea typeface="宋体" panose="02010600030101010101" pitchFamily="2" charset="-122"/>
                <a:cs typeface="宋体" panose="02010600030101010101" pitchFamily="2" charset="-122"/>
              </a:rPr>
              <a:t>{</a:t>
            </a:r>
            <a:endParaRPr lang="en-US" altLang="zh-CN" sz="1200" b="0">
              <a:latin typeface="宋体" panose="02010600030101010101" pitchFamily="2" charset="-122"/>
              <a:ea typeface="宋体" panose="02010600030101010101" pitchFamily="2" charset="-122"/>
              <a:cs typeface="宋体" panose="02010600030101010101" pitchFamily="2" charset="-122"/>
            </a:endParaRPr>
          </a:p>
          <a:p>
            <a:pPr indent="0"/>
            <a:r>
              <a:rPr lang="zh-CN" altLang="en-US" sz="1200" b="0">
                <a:latin typeface="宋体" panose="02010600030101010101" pitchFamily="2" charset="-122"/>
                <a:ea typeface="宋体" panose="02010600030101010101" pitchFamily="2" charset="-122"/>
                <a:cs typeface="宋体" panose="02010600030101010101" pitchFamily="2" charset="-122"/>
              </a:rPr>
              <a:t>刷新倒计时；</a:t>
            </a:r>
            <a:endParaRPr lang="zh-CN" altLang="en-US" sz="1200" b="0">
              <a:latin typeface="宋体" panose="02010600030101010101" pitchFamily="2" charset="-122"/>
              <a:ea typeface="宋体" panose="02010600030101010101" pitchFamily="2" charset="-122"/>
              <a:cs typeface="宋体" panose="02010600030101010101" pitchFamily="2" charset="-122"/>
            </a:endParaRPr>
          </a:p>
          <a:p>
            <a:endParaRPr lang="zh-CN" altLang="en-US" sz="1200"/>
          </a:p>
        </p:txBody>
      </p:sp>
      <p:sp>
        <p:nvSpPr>
          <p:cNvPr id="2" name="文本框 1"/>
          <p:cNvSpPr txBox="1"/>
          <p:nvPr/>
        </p:nvSpPr>
        <p:spPr>
          <a:xfrm>
            <a:off x="5774055" y="125730"/>
            <a:ext cx="2997835" cy="4892675"/>
          </a:xfrm>
          <a:prstGeom prst="rect">
            <a:avLst/>
          </a:prstGeom>
          <a:noFill/>
        </p:spPr>
        <p:txBody>
          <a:bodyPr wrap="square" rtlCol="0">
            <a:spAutoFit/>
          </a:bodyPr>
          <a:p>
            <a:r>
              <a:rPr lang="en-US" altLang="zh-CN" sz="1200">
                <a:latin typeface="宋体" panose="02010600030101010101" pitchFamily="2" charset="-122"/>
                <a:ea typeface="宋体" panose="02010600030101010101" pitchFamily="2" charset="-122"/>
                <a:cs typeface="宋体" panose="02010600030101010101" pitchFamily="2" charset="-122"/>
                <a:sym typeface="+mn-ea"/>
              </a:rPr>
              <a:t>Switch</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（道具）</a:t>
            </a:r>
            <a:endParaRPr lang="zh-CN" altLang="en-US" sz="1200">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道具死亡之帽：对变量</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ttl+1</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，该道具数量</a:t>
            </a:r>
            <a:r>
              <a:rPr lang="en-US" altLang="zh-CN" sz="1200">
                <a:latin typeface="Calibri" panose="020F0502020204030204" charset="0"/>
                <a:ea typeface="Calibri" panose="020F0502020204030204" charset="0"/>
                <a:cs typeface="Calibri" panose="020F0502020204030204" charset="0"/>
                <a:sym typeface="+mn-ea"/>
              </a:rPr>
              <a:t>-1</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      道具狂徒铠甲：对变量生命值</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，该道具数量</a:t>
            </a:r>
            <a:r>
              <a:rPr lang="en-US" altLang="zh-CN" sz="1200">
                <a:latin typeface="Calibri" panose="020F0502020204030204" charset="0"/>
                <a:ea typeface="Calibri" panose="020F0502020204030204" charset="0"/>
                <a:cs typeface="Calibri" panose="020F0502020204030204" charset="0"/>
                <a:sym typeface="+mn-ea"/>
              </a:rPr>
              <a:t>-1</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      道具无尽之刃：随机一种属性，对场上属于这个属性的方块进行消除操作，并补全。  该道具数量</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200">
                <a:latin typeface="宋体" panose="02010600030101010101" pitchFamily="2" charset="-122"/>
                <a:ea typeface="宋体" panose="02010600030101010101" pitchFamily="2" charset="-122"/>
                <a:cs typeface="宋体" panose="02010600030101010101" pitchFamily="2" charset="-122"/>
                <a:sym typeface="+mn-ea"/>
              </a:rPr>
              <a:t>进行方块的替换；如果消除的方块中含有道具</a:t>
            </a:r>
            <a:endParaRPr lang="zh-CN" altLang="en-US" sz="1200">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200">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200">
                <a:latin typeface="宋体" panose="02010600030101010101" pitchFamily="2" charset="-122"/>
                <a:ea typeface="宋体" panose="02010600030101010101" pitchFamily="2" charset="-122"/>
                <a:cs typeface="宋体" panose="02010600030101010101" pitchFamily="2" charset="-122"/>
                <a:sym typeface="+mn-ea"/>
              </a:rPr>
              <a:t>玩家的相应道具数</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+1</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200">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20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200">
                <a:latin typeface="宋体" panose="02010600030101010101" pitchFamily="2" charset="-122"/>
                <a:ea typeface="宋体" panose="02010600030101010101" pitchFamily="2" charset="-122"/>
                <a:cs typeface="宋体" panose="02010600030101010101" pitchFamily="2" charset="-122"/>
                <a:sym typeface="+mn-ea"/>
              </a:rPr>
              <a:t>保存当前消除的方块数目</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m</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对方玩家的血量</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-m</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从上方降落方块填满方格。判定是否还可以进行消除若是：消除；并进行类似上步骤操作；若不是：则结束回合。</a:t>
            </a:r>
            <a:endParaRPr lang="zh-CN" altLang="en-US" sz="1200">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200">
                <a:latin typeface="宋体" panose="02010600030101010101" pitchFamily="2" charset="-122"/>
                <a:ea typeface="宋体" panose="02010600030101010101" pitchFamily="2" charset="-122"/>
                <a:cs typeface="宋体" panose="02010600030101010101" pitchFamily="2" charset="-122"/>
                <a:sym typeface="+mn-ea"/>
              </a:rPr>
              <a:t>}}</a:t>
            </a:r>
            <a:endParaRPr lang="zh-CN" altLang="en-US" sz="1200"/>
          </a:p>
          <a:p>
            <a:endParaRPr lang="zh-CN" altLang="en-US" sz="1200"/>
          </a:p>
        </p:txBody>
      </p:sp>
      <p:sp>
        <p:nvSpPr>
          <p:cNvPr id="3" name="文本框 2"/>
          <p:cNvSpPr txBox="1"/>
          <p:nvPr/>
        </p:nvSpPr>
        <p:spPr>
          <a:xfrm>
            <a:off x="374650" y="446405"/>
            <a:ext cx="1100455" cy="368300"/>
          </a:xfrm>
          <a:prstGeom prst="rect">
            <a:avLst/>
          </a:prstGeom>
          <a:noFill/>
        </p:spPr>
        <p:txBody>
          <a:bodyPr wrap="square" rtlCol="0">
            <a:spAutoFit/>
          </a:bodyPr>
          <a:p>
            <a:r>
              <a:rPr lang="en-US" altLang="zh-CN"/>
              <a:t>PDL</a:t>
            </a:r>
            <a:r>
              <a:rPr lang="zh-CN" altLang="en-US"/>
              <a:t>语言</a:t>
            </a:r>
            <a:endParaRPr lang="zh-CN" altLang="en-US"/>
          </a:p>
        </p:txBody>
      </p:sp>
    </p:spTree>
  </p:cSld>
  <p:clrMapOvr>
    <a:masterClrMapping/>
  </p:clrMapOvr>
  <p:transition spd="slow" advTm="0">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2" name="文本框 1"/>
          <p:cNvSpPr txBox="1"/>
          <p:nvPr/>
        </p:nvSpPr>
        <p:spPr>
          <a:xfrm>
            <a:off x="342265" y="168910"/>
            <a:ext cx="1276985" cy="368300"/>
          </a:xfrm>
          <a:prstGeom prst="rect">
            <a:avLst/>
          </a:prstGeom>
          <a:noFill/>
        </p:spPr>
        <p:txBody>
          <a:bodyPr wrap="square" rtlCol="0">
            <a:spAutoFit/>
          </a:bodyPr>
          <a:p>
            <a:r>
              <a:rPr lang="zh-CN" altLang="en-US"/>
              <a:t>界面设计</a:t>
            </a:r>
            <a:endParaRPr lang="zh-CN" altLang="en-US"/>
          </a:p>
        </p:txBody>
      </p:sp>
      <p:pic>
        <p:nvPicPr>
          <p:cNvPr id="3" name="图片 8"/>
          <p:cNvPicPr>
            <a:picLocks noChangeAspect="1"/>
          </p:cNvPicPr>
          <p:nvPr/>
        </p:nvPicPr>
        <p:blipFill>
          <a:blip r:embed="rId2"/>
          <a:stretch>
            <a:fillRect/>
          </a:stretch>
        </p:blipFill>
        <p:spPr>
          <a:xfrm>
            <a:off x="2396490" y="1025525"/>
            <a:ext cx="5961380" cy="3353435"/>
          </a:xfrm>
          <a:prstGeom prst="rect">
            <a:avLst/>
          </a:prstGeom>
          <a:noFill/>
          <a:ln w="9525">
            <a:noFill/>
          </a:ln>
        </p:spPr>
      </p:pic>
      <p:sp>
        <p:nvSpPr>
          <p:cNvPr id="4" name="文本框 3"/>
          <p:cNvSpPr txBox="1"/>
          <p:nvPr/>
        </p:nvSpPr>
        <p:spPr>
          <a:xfrm>
            <a:off x="603250" y="1172210"/>
            <a:ext cx="1448435" cy="368300"/>
          </a:xfrm>
          <a:prstGeom prst="rect">
            <a:avLst/>
          </a:prstGeom>
          <a:noFill/>
        </p:spPr>
        <p:txBody>
          <a:bodyPr wrap="square" rtlCol="0">
            <a:spAutoFit/>
          </a:bodyPr>
          <a:p>
            <a:r>
              <a:rPr lang="zh-CN" altLang="en-US" b="1">
                <a:solidFill>
                  <a:schemeClr val="accent1"/>
                </a:solidFill>
                <a:effectLst>
                  <a:outerShdw blurRad="38100" dist="25400" dir="5400000" algn="ctr" rotWithShape="0">
                    <a:srgbClr val="6E747A">
                      <a:alpha val="43000"/>
                    </a:srgbClr>
                  </a:outerShdw>
                </a:effectLst>
              </a:rPr>
              <a:t>开始界面</a:t>
            </a:r>
            <a:endParaRPr lang="zh-CN" altLang="en-US"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advTm="0">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pic>
        <p:nvPicPr>
          <p:cNvPr id="2" name="图片 -2147482618"/>
          <p:cNvPicPr>
            <a:picLocks noChangeAspect="1"/>
          </p:cNvPicPr>
          <p:nvPr/>
        </p:nvPicPr>
        <p:blipFill>
          <a:blip r:embed="rId2"/>
          <a:stretch>
            <a:fillRect/>
          </a:stretch>
        </p:blipFill>
        <p:spPr>
          <a:xfrm>
            <a:off x="2086610" y="699770"/>
            <a:ext cx="6426200" cy="3615055"/>
          </a:xfrm>
          <a:prstGeom prst="rect">
            <a:avLst/>
          </a:prstGeom>
          <a:noFill/>
          <a:ln w="9525">
            <a:noFill/>
          </a:ln>
        </p:spPr>
      </p:pic>
      <p:sp>
        <p:nvSpPr>
          <p:cNvPr id="3" name="文本框 2"/>
          <p:cNvSpPr txBox="1"/>
          <p:nvPr/>
        </p:nvSpPr>
        <p:spPr>
          <a:xfrm>
            <a:off x="440055" y="1106805"/>
            <a:ext cx="1179195" cy="368300"/>
          </a:xfrm>
          <a:prstGeom prst="rect">
            <a:avLst/>
          </a:prstGeom>
          <a:noFill/>
        </p:spPr>
        <p:txBody>
          <a:bodyPr wrap="square" rtlCol="0">
            <a:spAutoFit/>
          </a:bodyPr>
          <a:p>
            <a:r>
              <a:rPr lang="zh-CN" altLang="en-US" b="1">
                <a:solidFill>
                  <a:schemeClr val="accent1"/>
                </a:solidFill>
                <a:effectLst>
                  <a:outerShdw blurRad="38100" dist="25400" dir="5400000" algn="ctr" rotWithShape="0">
                    <a:srgbClr val="6E747A">
                      <a:alpha val="43000"/>
                    </a:srgbClr>
                  </a:outerShdw>
                </a:effectLst>
              </a:rPr>
              <a:t>游戏界面</a:t>
            </a:r>
            <a:endParaRPr lang="zh-CN" altLang="en-US"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advTm="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17" name="TextBox 43"/>
          <p:cNvSpPr txBox="1"/>
          <p:nvPr/>
        </p:nvSpPr>
        <p:spPr>
          <a:xfrm>
            <a:off x="251460" y="157480"/>
            <a:ext cx="1891030" cy="521970"/>
          </a:xfrm>
          <a:prstGeom prst="rect">
            <a:avLst/>
          </a:prstGeom>
          <a:noFill/>
        </p:spPr>
        <p:txBody>
          <a:bodyPr wrap="square" rtlCol="0">
            <a:spAutoFit/>
          </a:bodyPr>
          <a:p>
            <a:r>
              <a:rPr lang="zh-CN" altLang="en-US" sz="2800" b="1" dirty="0">
                <a:solidFill>
                  <a:srgbClr val="9BBB59"/>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代码规范</a:t>
            </a:r>
            <a:endParaRPr lang="zh-CN" altLang="en-US" sz="2800" b="1" dirty="0">
              <a:solidFill>
                <a:srgbClr val="9BBB59"/>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251460" y="740410"/>
            <a:ext cx="2630170" cy="368300"/>
          </a:xfrm>
          <a:prstGeom prst="rect">
            <a:avLst/>
          </a:prstGeom>
          <a:noFill/>
        </p:spPr>
        <p:txBody>
          <a:bodyPr wrap="square" rtlCol="0">
            <a:spAutoFit/>
          </a:bodyPr>
          <a:p>
            <a:r>
              <a:rPr lang="zh-CN" altLang="en-US"/>
              <a:t>（</a:t>
            </a:r>
            <a:r>
              <a:rPr lang="en-US" altLang="zh-CN"/>
              <a:t>1</a:t>
            </a:r>
            <a:r>
              <a:rPr lang="zh-CN" altLang="en-US"/>
              <a:t>）对程序内部的文档</a:t>
            </a:r>
            <a:endParaRPr lang="zh-CN" altLang="en-US"/>
          </a:p>
        </p:txBody>
      </p:sp>
      <p:sp>
        <p:nvSpPr>
          <p:cNvPr id="3" name="文本框 2"/>
          <p:cNvSpPr txBox="1"/>
          <p:nvPr/>
        </p:nvSpPr>
        <p:spPr>
          <a:xfrm>
            <a:off x="1148715" y="1417955"/>
            <a:ext cx="5864225" cy="2306955"/>
          </a:xfrm>
          <a:prstGeom prst="rect">
            <a:avLst/>
          </a:prstGeom>
          <a:noFill/>
        </p:spPr>
        <p:txBody>
          <a:bodyPr wrap="square" rtlCol="0" anchor="t">
            <a:spAutoFit/>
          </a:bodyPr>
          <a:p>
            <a:r>
              <a:rPr lang="en-US" altLang="zh-CN">
                <a:sym typeface="+mn-ea"/>
              </a:rPr>
              <a:t>       </a:t>
            </a:r>
            <a:r>
              <a:rPr lang="zh-CN" altLang="en-US">
                <a:sym typeface="+mn-ea"/>
              </a:rPr>
              <a:t>程序内部的文档包含恰当的标识符，适当的注解和程序的视觉组织</a:t>
            </a:r>
            <a:endParaRPr lang="zh-CN" altLang="en-US"/>
          </a:p>
          <a:p>
            <a:r>
              <a:rPr lang="zh-CN" altLang="en-US">
                <a:sym typeface="+mn-ea"/>
              </a:rPr>
              <a:t>       选取含义鲜明的名字，如果使用缩写，那么缩写规则应一致，并加上注解</a:t>
            </a:r>
            <a:endParaRPr lang="zh-CN" altLang="en-US"/>
          </a:p>
          <a:p>
            <a:r>
              <a:rPr lang="zh-CN" altLang="en-US">
                <a:sym typeface="+mn-ea"/>
              </a:rPr>
              <a:t>       注解是程序员和读者通信的重要手段，注解的内容一定要正确</a:t>
            </a:r>
            <a:endParaRPr lang="zh-CN" altLang="en-US"/>
          </a:p>
          <a:p>
            <a:r>
              <a:rPr lang="zh-CN" altLang="en-US">
                <a:sym typeface="+mn-ea"/>
              </a:rPr>
              <a:t>       程序清单的布局应该利用适当的阶梯形式使程序的层次结构清晰明显</a:t>
            </a:r>
            <a:endParaRPr lang="zh-CN" altLang="en-US"/>
          </a:p>
        </p:txBody>
      </p:sp>
    </p:spTree>
  </p:cSld>
  <p:clrMapOvr>
    <a:masterClrMapping/>
  </p:clrMapOvr>
  <p:transition spd="slow" advTm="0">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2" name="文本框 1"/>
          <p:cNvSpPr txBox="1"/>
          <p:nvPr/>
        </p:nvSpPr>
        <p:spPr>
          <a:xfrm>
            <a:off x="178435" y="209550"/>
            <a:ext cx="2630170" cy="368300"/>
          </a:xfrm>
          <a:prstGeom prst="rect">
            <a:avLst/>
          </a:prstGeom>
          <a:noFill/>
        </p:spPr>
        <p:txBody>
          <a:bodyPr wrap="square" rtlCol="0">
            <a:spAutoFit/>
          </a:bodyPr>
          <a:p>
            <a:r>
              <a:rPr lang="zh-CN" altLang="en-US"/>
              <a:t>（</a:t>
            </a:r>
            <a:r>
              <a:rPr lang="en-US" altLang="zh-CN"/>
              <a:t>2</a:t>
            </a:r>
            <a:r>
              <a:rPr lang="zh-CN" altLang="en-US"/>
              <a:t>）数据说明</a:t>
            </a:r>
            <a:endParaRPr lang="zh-CN" altLang="en-US"/>
          </a:p>
        </p:txBody>
      </p:sp>
      <p:sp>
        <p:nvSpPr>
          <p:cNvPr id="3" name="文本框 2"/>
          <p:cNvSpPr txBox="1"/>
          <p:nvPr/>
        </p:nvSpPr>
        <p:spPr>
          <a:xfrm>
            <a:off x="716280" y="676275"/>
            <a:ext cx="5368290" cy="1476375"/>
          </a:xfrm>
          <a:prstGeom prst="rect">
            <a:avLst/>
          </a:prstGeom>
          <a:noFill/>
        </p:spPr>
        <p:txBody>
          <a:bodyPr wrap="square" rtlCol="0" anchor="t">
            <a:spAutoFit/>
          </a:bodyPr>
          <a:p>
            <a:r>
              <a:rPr lang="en-US" altLang="zh-CN">
                <a:sym typeface="+mn-ea"/>
              </a:rPr>
              <a:t>       </a:t>
            </a:r>
            <a:r>
              <a:rPr lang="zh-CN" altLang="en-US">
                <a:sym typeface="+mn-ea"/>
              </a:rPr>
              <a:t>数据说明的次序应该标准化。</a:t>
            </a:r>
            <a:endParaRPr lang="zh-CN" altLang="en-US"/>
          </a:p>
          <a:p>
            <a:r>
              <a:rPr lang="zh-CN" altLang="en-US">
                <a:sym typeface="+mn-ea"/>
              </a:rPr>
              <a:t>       当多个 变量名在一个语句中说明时，应该按照字母顺序排列这些变量</a:t>
            </a:r>
            <a:endParaRPr lang="zh-CN" altLang="en-US"/>
          </a:p>
          <a:p>
            <a:r>
              <a:rPr lang="zh-CN" altLang="en-US">
                <a:sym typeface="+mn-ea"/>
              </a:rPr>
              <a:t>       如果设计时使用了一个复杂的数据结构，则应该注解说明这个数据结构的方法和特点</a:t>
            </a:r>
            <a:endParaRPr lang="zh-CN" altLang="en-US"/>
          </a:p>
        </p:txBody>
      </p:sp>
      <p:sp>
        <p:nvSpPr>
          <p:cNvPr id="4" name="文本框 3"/>
          <p:cNvSpPr txBox="1"/>
          <p:nvPr/>
        </p:nvSpPr>
        <p:spPr>
          <a:xfrm>
            <a:off x="178435" y="2334895"/>
            <a:ext cx="2630170" cy="368300"/>
          </a:xfrm>
          <a:prstGeom prst="rect">
            <a:avLst/>
          </a:prstGeom>
          <a:noFill/>
        </p:spPr>
        <p:txBody>
          <a:bodyPr wrap="square" rtlCol="0">
            <a:spAutoFit/>
          </a:bodyPr>
          <a:p>
            <a:r>
              <a:rPr lang="zh-CN" altLang="en-US"/>
              <a:t>（</a:t>
            </a:r>
            <a:r>
              <a:rPr lang="en-US" altLang="zh-CN"/>
              <a:t>3</a:t>
            </a:r>
            <a:r>
              <a:rPr lang="zh-CN" altLang="en-US"/>
              <a:t>）语句构造</a:t>
            </a:r>
            <a:endParaRPr lang="zh-CN" altLang="en-US"/>
          </a:p>
        </p:txBody>
      </p:sp>
      <p:sp>
        <p:nvSpPr>
          <p:cNvPr id="5" name="文本框 4"/>
          <p:cNvSpPr txBox="1"/>
          <p:nvPr/>
        </p:nvSpPr>
        <p:spPr>
          <a:xfrm>
            <a:off x="716280" y="2935605"/>
            <a:ext cx="4987290" cy="1476375"/>
          </a:xfrm>
          <a:prstGeom prst="rect">
            <a:avLst/>
          </a:prstGeom>
          <a:noFill/>
        </p:spPr>
        <p:txBody>
          <a:bodyPr wrap="square" rtlCol="0" anchor="t">
            <a:spAutoFit/>
          </a:bodyPr>
          <a:p>
            <a:r>
              <a:rPr lang="en-US" altLang="zh-CN">
                <a:sym typeface="+mn-ea"/>
              </a:rPr>
              <a:t>     </a:t>
            </a:r>
            <a:r>
              <a:rPr lang="zh-CN" altLang="en-US">
                <a:sym typeface="+mn-ea"/>
              </a:rPr>
              <a:t>不要为了节省空间而把多个语句写在同一行</a:t>
            </a:r>
            <a:endParaRPr lang="zh-CN" altLang="en-US"/>
          </a:p>
          <a:p>
            <a:r>
              <a:rPr lang="zh-CN" altLang="en-US">
                <a:sym typeface="+mn-ea"/>
              </a:rPr>
              <a:t>     尽量避免复杂的条件测试</a:t>
            </a:r>
            <a:endParaRPr lang="zh-CN" altLang="en-US"/>
          </a:p>
          <a:p>
            <a:r>
              <a:rPr lang="zh-CN" altLang="en-US">
                <a:sym typeface="+mn-ea"/>
              </a:rPr>
              <a:t>     尽量减少对</a:t>
            </a:r>
            <a:r>
              <a:rPr lang="en-US" altLang="zh-CN">
                <a:sym typeface="+mn-ea"/>
              </a:rPr>
              <a:t>“</a:t>
            </a:r>
            <a:r>
              <a:rPr lang="zh-CN" altLang="en-US">
                <a:sym typeface="+mn-ea"/>
              </a:rPr>
              <a:t>非</a:t>
            </a:r>
            <a:r>
              <a:rPr lang="en-US" altLang="zh-CN">
                <a:sym typeface="+mn-ea"/>
              </a:rPr>
              <a:t>”</a:t>
            </a:r>
            <a:r>
              <a:rPr lang="zh-CN" altLang="en-US">
                <a:sym typeface="+mn-ea"/>
              </a:rPr>
              <a:t>条件的测试</a:t>
            </a:r>
            <a:endParaRPr lang="zh-CN" altLang="en-US"/>
          </a:p>
          <a:p>
            <a:r>
              <a:rPr lang="zh-CN" altLang="en-US">
                <a:sym typeface="+mn-ea"/>
              </a:rPr>
              <a:t>     避免大量使用循环嵌套和条件嵌套</a:t>
            </a:r>
            <a:endParaRPr lang="zh-CN" altLang="en-US"/>
          </a:p>
          <a:p>
            <a:r>
              <a:rPr lang="zh-CN" altLang="en-US">
                <a:sym typeface="+mn-ea"/>
              </a:rPr>
              <a:t>     利用括号使表达式的运算次序清晰直观</a:t>
            </a:r>
            <a:endParaRPr lang="zh-CN" altLang="en-US"/>
          </a:p>
        </p:txBody>
      </p:sp>
    </p:spTree>
  </p:cSld>
  <p:clrMapOvr>
    <a:masterClrMapping/>
  </p:clrMapOvr>
  <p:transition spd="slow" advTm="0">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2" name="文本框 1"/>
          <p:cNvSpPr txBox="1"/>
          <p:nvPr/>
        </p:nvSpPr>
        <p:spPr>
          <a:xfrm>
            <a:off x="251460" y="740410"/>
            <a:ext cx="2630170" cy="368300"/>
          </a:xfrm>
          <a:prstGeom prst="rect">
            <a:avLst/>
          </a:prstGeom>
          <a:noFill/>
        </p:spPr>
        <p:txBody>
          <a:bodyPr wrap="square" rtlCol="0">
            <a:spAutoFit/>
          </a:bodyPr>
          <a:p>
            <a:r>
              <a:rPr lang="zh-CN" altLang="en-US"/>
              <a:t>（</a:t>
            </a:r>
            <a:r>
              <a:rPr lang="en-US" altLang="zh-CN"/>
              <a:t>4</a:t>
            </a:r>
            <a:r>
              <a:rPr lang="zh-CN" altLang="en-US"/>
              <a:t>）输入和输出</a:t>
            </a:r>
            <a:endParaRPr lang="zh-CN" altLang="en-US"/>
          </a:p>
        </p:txBody>
      </p:sp>
      <p:sp>
        <p:nvSpPr>
          <p:cNvPr id="3" name="文本框 2"/>
          <p:cNvSpPr txBox="1"/>
          <p:nvPr/>
        </p:nvSpPr>
        <p:spPr>
          <a:xfrm>
            <a:off x="838200" y="1240155"/>
            <a:ext cx="6643370" cy="2306955"/>
          </a:xfrm>
          <a:prstGeom prst="rect">
            <a:avLst/>
          </a:prstGeom>
          <a:noFill/>
        </p:spPr>
        <p:txBody>
          <a:bodyPr wrap="square" rtlCol="0" anchor="t">
            <a:spAutoFit/>
          </a:bodyPr>
          <a:p>
            <a:r>
              <a:rPr lang="en-US" altLang="zh-CN">
                <a:sym typeface="+mn-ea"/>
              </a:rPr>
              <a:t>      </a:t>
            </a:r>
            <a:r>
              <a:rPr lang="zh-CN" altLang="en-US">
                <a:sym typeface="+mn-ea"/>
              </a:rPr>
              <a:t>对所有输入数据都进行检验</a:t>
            </a:r>
            <a:endParaRPr lang="zh-CN" altLang="en-US"/>
          </a:p>
          <a:p>
            <a:r>
              <a:rPr lang="zh-CN" altLang="en-US">
                <a:sym typeface="+mn-ea"/>
              </a:rPr>
              <a:t>      检查输入项重要组合的合法性</a:t>
            </a:r>
            <a:endParaRPr lang="zh-CN" altLang="en-US"/>
          </a:p>
          <a:p>
            <a:r>
              <a:rPr lang="zh-CN" altLang="en-US">
                <a:sym typeface="+mn-ea"/>
              </a:rPr>
              <a:t>      保持输入格式简单</a:t>
            </a:r>
            <a:endParaRPr lang="zh-CN" altLang="en-US"/>
          </a:p>
          <a:p>
            <a:r>
              <a:rPr lang="zh-CN" altLang="en-US">
                <a:sym typeface="+mn-ea"/>
              </a:rPr>
              <a:t>      使用数据结束标记，不要要求用户指定数据的数目</a:t>
            </a:r>
            <a:endParaRPr lang="zh-CN" altLang="en-US"/>
          </a:p>
          <a:p>
            <a:r>
              <a:rPr lang="zh-CN" altLang="en-US">
                <a:sym typeface="+mn-ea"/>
              </a:rPr>
              <a:t>      明确提示交互式输入的请求，详细说明可用的选择或边界值</a:t>
            </a:r>
            <a:endParaRPr lang="zh-CN" altLang="en-US"/>
          </a:p>
          <a:p>
            <a:r>
              <a:rPr lang="zh-CN" altLang="en-US">
                <a:sym typeface="+mn-ea"/>
              </a:rPr>
              <a:t>      当程序设计语言对格式有严格要求时，应保持输入格式一致</a:t>
            </a:r>
            <a:endParaRPr lang="zh-CN" altLang="en-US"/>
          </a:p>
          <a:p>
            <a:r>
              <a:rPr lang="zh-CN" altLang="en-US">
                <a:sym typeface="+mn-ea"/>
              </a:rPr>
              <a:t>      设计良好的输出报表</a:t>
            </a:r>
            <a:endParaRPr lang="zh-CN" altLang="en-US"/>
          </a:p>
          <a:p>
            <a:r>
              <a:rPr lang="zh-CN" altLang="en-US">
                <a:sym typeface="+mn-ea"/>
              </a:rPr>
              <a:t>      给所有输出数据加标志</a:t>
            </a:r>
            <a:endParaRPr lang="zh-CN" altLang="en-US"/>
          </a:p>
        </p:txBody>
      </p:sp>
    </p:spTree>
  </p:cSld>
  <p:clrMapOvr>
    <a:masterClrMapping/>
  </p:clrMapOvr>
  <p:transition spd="slow" advTm="0">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2" name="文本框 1"/>
          <p:cNvSpPr txBox="1"/>
          <p:nvPr/>
        </p:nvSpPr>
        <p:spPr>
          <a:xfrm>
            <a:off x="546100" y="389255"/>
            <a:ext cx="3881755" cy="368300"/>
          </a:xfrm>
          <a:prstGeom prst="rect">
            <a:avLst/>
          </a:prstGeom>
          <a:noFill/>
        </p:spPr>
        <p:txBody>
          <a:bodyPr wrap="square" rtlCol="0">
            <a:spAutoFit/>
          </a:bodyPr>
          <a:p>
            <a:r>
              <a:rPr lang="zh-CN" altLang="en-US"/>
              <a:t>（</a:t>
            </a:r>
            <a:r>
              <a:rPr lang="en-US" altLang="zh-CN"/>
              <a:t>5</a:t>
            </a:r>
            <a:r>
              <a:rPr lang="zh-CN" altLang="en-US"/>
              <a:t>）</a:t>
            </a:r>
            <a:r>
              <a:rPr lang="en-US" altLang="zh-CN"/>
              <a:t>C#</a:t>
            </a:r>
            <a:r>
              <a:rPr lang="zh-CN" altLang="en-US"/>
              <a:t>代码规范</a:t>
            </a:r>
            <a:endParaRPr lang="zh-CN" altLang="en-US"/>
          </a:p>
        </p:txBody>
      </p:sp>
      <p:pic>
        <p:nvPicPr>
          <p:cNvPr id="6" name="图片 5"/>
          <p:cNvPicPr>
            <a:picLocks noChangeAspect="1"/>
          </p:cNvPicPr>
          <p:nvPr/>
        </p:nvPicPr>
        <p:blipFill>
          <a:blip r:embed="rId2"/>
          <a:stretch>
            <a:fillRect/>
          </a:stretch>
        </p:blipFill>
        <p:spPr>
          <a:xfrm>
            <a:off x="358775" y="818515"/>
            <a:ext cx="2209800" cy="3048000"/>
          </a:xfrm>
          <a:prstGeom prst="rect">
            <a:avLst/>
          </a:prstGeom>
        </p:spPr>
      </p:pic>
      <p:pic>
        <p:nvPicPr>
          <p:cNvPr id="7" name="图片 6"/>
          <p:cNvPicPr>
            <a:picLocks noChangeAspect="1"/>
          </p:cNvPicPr>
          <p:nvPr/>
        </p:nvPicPr>
        <p:blipFill>
          <a:blip r:embed="rId3"/>
          <a:stretch>
            <a:fillRect/>
          </a:stretch>
        </p:blipFill>
        <p:spPr>
          <a:xfrm>
            <a:off x="2630170" y="818515"/>
            <a:ext cx="2432050" cy="2091690"/>
          </a:xfrm>
          <a:prstGeom prst="rect">
            <a:avLst/>
          </a:prstGeom>
        </p:spPr>
      </p:pic>
      <p:pic>
        <p:nvPicPr>
          <p:cNvPr id="8" name="图片 7"/>
          <p:cNvPicPr>
            <a:picLocks noChangeAspect="1"/>
          </p:cNvPicPr>
          <p:nvPr/>
        </p:nvPicPr>
        <p:blipFill>
          <a:blip r:embed="rId4"/>
          <a:stretch>
            <a:fillRect/>
          </a:stretch>
        </p:blipFill>
        <p:spPr>
          <a:xfrm>
            <a:off x="5062220" y="818515"/>
            <a:ext cx="2044700" cy="2603500"/>
          </a:xfrm>
          <a:prstGeom prst="rect">
            <a:avLst/>
          </a:prstGeom>
        </p:spPr>
      </p:pic>
      <p:sp>
        <p:nvSpPr>
          <p:cNvPr id="9" name="文本框 8"/>
          <p:cNvSpPr txBox="1"/>
          <p:nvPr/>
        </p:nvSpPr>
        <p:spPr>
          <a:xfrm>
            <a:off x="1018540" y="4165600"/>
            <a:ext cx="4672330" cy="368300"/>
          </a:xfrm>
          <a:prstGeom prst="rect">
            <a:avLst/>
          </a:prstGeom>
          <a:noFill/>
        </p:spPr>
        <p:txBody>
          <a:bodyPr wrap="square" rtlCol="0">
            <a:spAutoFit/>
          </a:bodyPr>
          <a:p>
            <a:r>
              <a:rPr lang="zh-CN" altLang="en-US" b="1">
                <a:solidFill>
                  <a:schemeClr val="accent1"/>
                </a:solidFill>
                <a:effectLst>
                  <a:outerShdw blurRad="38100" dist="25400" dir="5400000" algn="ctr" rotWithShape="0">
                    <a:srgbClr val="6E747A">
                      <a:alpha val="43000"/>
                    </a:srgbClr>
                  </a:outerShdw>
                </a:effectLst>
              </a:rPr>
              <a:t>详见</a:t>
            </a:r>
            <a:r>
              <a:rPr lang="en-US" altLang="zh-CN" b="1">
                <a:solidFill>
                  <a:schemeClr val="accent1"/>
                </a:solidFill>
                <a:effectLst>
                  <a:outerShdw blurRad="38100" dist="25400" dir="5400000" algn="ctr" rotWithShape="0">
                    <a:srgbClr val="6E747A">
                      <a:alpha val="43000"/>
                    </a:srgbClr>
                  </a:outerShdw>
                </a:effectLst>
              </a:rPr>
              <a:t>C#</a:t>
            </a:r>
            <a:r>
              <a:rPr lang="zh-CN" altLang="en-US" b="1">
                <a:solidFill>
                  <a:schemeClr val="accent1"/>
                </a:solidFill>
                <a:effectLst>
                  <a:outerShdw blurRad="38100" dist="25400" dir="5400000" algn="ctr" rotWithShape="0">
                    <a:srgbClr val="6E747A">
                      <a:alpha val="43000"/>
                    </a:srgbClr>
                  </a:outerShdw>
                </a:effectLst>
              </a:rPr>
              <a:t>代码规范文本文档</a:t>
            </a:r>
            <a:endParaRPr lang="zh-CN" altLang="en-US"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advTm="0">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16" name="TextBox 43"/>
          <p:cNvSpPr txBox="1"/>
          <p:nvPr/>
        </p:nvSpPr>
        <p:spPr>
          <a:xfrm>
            <a:off x="88900" y="149860"/>
            <a:ext cx="1891030" cy="521970"/>
          </a:xfrm>
          <a:prstGeom prst="rect">
            <a:avLst/>
          </a:prstGeom>
          <a:noFill/>
        </p:spPr>
        <p:txBody>
          <a:bodyPr wrap="square" rtlCol="0">
            <a:spAutoFit/>
          </a:bodyPr>
          <a:p>
            <a:r>
              <a:rPr lang="zh-CN" altLang="en-US" sz="2800" b="1" dirty="0">
                <a:solidFill>
                  <a:srgbClr val="C0504D"/>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项目测试</a:t>
            </a:r>
            <a:endParaRPr lang="zh-CN" altLang="en-US" sz="2800" b="1" dirty="0">
              <a:solidFill>
                <a:srgbClr val="C0504D"/>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497205" y="878840"/>
            <a:ext cx="2634615" cy="368300"/>
          </a:xfrm>
          <a:prstGeom prst="rect">
            <a:avLst/>
          </a:prstGeom>
          <a:noFill/>
        </p:spPr>
        <p:txBody>
          <a:bodyPr wrap="square" rtlCol="0">
            <a:spAutoFit/>
          </a:bodyPr>
          <a:p>
            <a:r>
              <a:rPr lang="zh-CN" altLang="en-US"/>
              <a:t>（</a:t>
            </a:r>
            <a:r>
              <a:rPr lang="en-US" altLang="zh-CN"/>
              <a:t>1</a:t>
            </a:r>
            <a:r>
              <a:rPr lang="zh-CN" altLang="en-US"/>
              <a:t>）单元测试</a:t>
            </a:r>
            <a:endParaRPr lang="zh-CN" altLang="en-US"/>
          </a:p>
        </p:txBody>
      </p:sp>
      <p:pic>
        <p:nvPicPr>
          <p:cNvPr id="2" name="图片 1"/>
          <p:cNvPicPr>
            <a:picLocks noChangeAspect="1"/>
          </p:cNvPicPr>
          <p:nvPr/>
        </p:nvPicPr>
        <p:blipFill>
          <a:blip r:embed="rId2"/>
          <a:stretch>
            <a:fillRect/>
          </a:stretch>
        </p:blipFill>
        <p:spPr>
          <a:xfrm>
            <a:off x="311150" y="1400810"/>
            <a:ext cx="6176645" cy="3371850"/>
          </a:xfrm>
          <a:prstGeom prst="rect">
            <a:avLst/>
          </a:prstGeom>
        </p:spPr>
      </p:pic>
    </p:spTree>
  </p:cSld>
  <p:clrMapOvr>
    <a:masterClrMapping/>
  </p:clrMapOvr>
  <p:transition spd="slow" advTm="0">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4" name="文本框 3"/>
          <p:cNvSpPr txBox="1"/>
          <p:nvPr/>
        </p:nvSpPr>
        <p:spPr>
          <a:xfrm>
            <a:off x="529590" y="520065"/>
            <a:ext cx="3609975" cy="368300"/>
          </a:xfrm>
          <a:prstGeom prst="rect">
            <a:avLst/>
          </a:prstGeom>
          <a:noFill/>
        </p:spPr>
        <p:txBody>
          <a:bodyPr wrap="square" rtlCol="0">
            <a:spAutoFit/>
          </a:bodyPr>
          <a:p>
            <a:r>
              <a:rPr lang="zh-CN" altLang="en-US"/>
              <a:t>（</a:t>
            </a:r>
            <a:r>
              <a:rPr lang="en-US" altLang="zh-CN"/>
              <a:t>2</a:t>
            </a:r>
            <a:r>
              <a:rPr lang="zh-CN" altLang="en-US"/>
              <a:t>）集成测试</a:t>
            </a:r>
            <a:endParaRPr lang="zh-CN" altLang="en-US"/>
          </a:p>
        </p:txBody>
      </p:sp>
    </p:spTree>
  </p:cSld>
  <p:clrMapOvr>
    <a:masterClrMapping/>
  </p:clrMapOvr>
  <p:transition spd="slow" advTm="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095" y="274320"/>
            <a:ext cx="3171190" cy="521970"/>
          </a:xfrm>
          <a:prstGeom prst="rect">
            <a:avLst/>
          </a:prstGeom>
          <a:noFill/>
        </p:spPr>
        <p:txBody>
          <a:bodyPr wrap="square" rtlCol="0">
            <a:spAutoFit/>
          </a:bodyPr>
          <a:p>
            <a:r>
              <a:rPr lang="zh-CN" altLang="en-US" sz="2800" b="1">
                <a:solidFill>
                  <a:srgbClr val="4F81BD"/>
                </a:solidFill>
                <a:latin typeface="宋体" panose="02010600030101010101" pitchFamily="2" charset="-122"/>
                <a:ea typeface="宋体" panose="02010600030101010101" pitchFamily="2" charset="-122"/>
              </a:rPr>
              <a:t>参考文献</a:t>
            </a:r>
            <a:endParaRPr lang="zh-CN" altLang="en-US" sz="2800" b="1">
              <a:solidFill>
                <a:srgbClr val="4F81BD"/>
              </a:solidFill>
              <a:latin typeface="宋体" panose="02010600030101010101" pitchFamily="2" charset="-122"/>
              <a:ea typeface="宋体" panose="02010600030101010101" pitchFamily="2" charset="-122"/>
            </a:endParaRPr>
          </a:p>
        </p:txBody>
      </p:sp>
      <p:sp>
        <p:nvSpPr>
          <p:cNvPr id="7" name="文本框 6"/>
          <p:cNvSpPr txBox="1"/>
          <p:nvPr/>
        </p:nvSpPr>
        <p:spPr>
          <a:xfrm>
            <a:off x="880745" y="1137285"/>
            <a:ext cx="7382510" cy="1938020"/>
          </a:xfrm>
          <a:prstGeom prst="rect">
            <a:avLst/>
          </a:prstGeom>
          <a:noFill/>
        </p:spPr>
        <p:txBody>
          <a:bodyPr wrap="square" rtlCol="0">
            <a:spAutoFit/>
          </a:bodyPr>
          <a:p>
            <a:r>
              <a:rPr lang="zh-CN" altLang="en-US" sz="2000"/>
              <a:t>《软件工程导论（第六版）》  张海藩  牟永敏  编著</a:t>
            </a:r>
            <a:endParaRPr lang="zh-CN" altLang="en-US" sz="2000"/>
          </a:p>
          <a:p>
            <a:r>
              <a:rPr lang="zh-CN" altLang="en-US" sz="2000"/>
              <a:t> </a:t>
            </a:r>
            <a:endParaRPr lang="zh-CN" altLang="en-US" sz="2000"/>
          </a:p>
          <a:p>
            <a:r>
              <a:rPr lang="zh-CN" altLang="en-US" sz="2000"/>
              <a:t>《</a:t>
            </a:r>
            <a:r>
              <a:rPr lang="en-US" altLang="zh-CN" sz="2000"/>
              <a:t>Unity 2D</a:t>
            </a:r>
            <a:r>
              <a:rPr lang="zh-CN" altLang="en-US" sz="2000"/>
              <a:t>游戏开发秘籍》  </a:t>
            </a:r>
            <a:r>
              <a:rPr lang="en-US" altLang="zh-CN" sz="2000"/>
              <a:t>Matthew Johnson  James A.Henley  </a:t>
            </a:r>
            <a:r>
              <a:rPr lang="zh-CN" altLang="en-US" sz="2000"/>
              <a:t>著  </a:t>
            </a:r>
            <a:endParaRPr lang="zh-CN" altLang="en-US" sz="2000"/>
          </a:p>
          <a:p>
            <a:r>
              <a:rPr lang="zh-CN" altLang="en-US" sz="2000"/>
              <a:t>   郭华丰  韦静  译</a:t>
            </a:r>
            <a:endParaRPr lang="zh-CN" altLang="en-US" sz="2000"/>
          </a:p>
          <a:p>
            <a:endParaRPr lang="zh-CN" altLang="en-US" sz="2000"/>
          </a:p>
          <a:p>
            <a:r>
              <a:rPr lang="zh-CN" altLang="en-US" sz="2000"/>
              <a:t>《</a:t>
            </a:r>
            <a:r>
              <a:rPr lang="en-US" altLang="zh-CN" sz="2000">
                <a:sym typeface="+mn-ea"/>
              </a:rPr>
              <a:t>Unity 2D</a:t>
            </a:r>
            <a:r>
              <a:rPr lang="zh-CN" altLang="en-US" sz="2000">
                <a:sym typeface="+mn-ea"/>
              </a:rPr>
              <a:t>游戏开发实例教程》  </a:t>
            </a:r>
            <a:r>
              <a:rPr lang="en-US" altLang="zh-CN" sz="2000">
                <a:sym typeface="+mn-ea"/>
              </a:rPr>
              <a:t>Venita Pereire  </a:t>
            </a:r>
            <a:r>
              <a:rPr lang="zh-CN" altLang="en-US" sz="2000">
                <a:sym typeface="+mn-ea"/>
              </a:rPr>
              <a:t>著  陈文登  译</a:t>
            </a:r>
            <a:endParaRPr lang="zh-CN" altLang="en-US" sz="2000">
              <a:sym typeface="+mn-ea"/>
            </a:endParaRPr>
          </a:p>
        </p:txBody>
      </p:sp>
      <p:pic>
        <p:nvPicPr>
          <p:cNvPr id="2" name="图片 1" descr="G13"/>
          <p:cNvPicPr>
            <a:picLocks noChangeAspect="1"/>
          </p:cNvPicPr>
          <p:nvPr/>
        </p:nvPicPr>
        <p:blipFill>
          <a:blip r:embed="rId1"/>
          <a:stretch>
            <a:fillRect/>
          </a:stretch>
        </p:blipFill>
        <p:spPr>
          <a:xfrm>
            <a:off x="8427085" y="4586605"/>
            <a:ext cx="722630" cy="541655"/>
          </a:xfrm>
          <a:prstGeom prst="rect">
            <a:avLst/>
          </a:prstGeom>
        </p:spPr>
      </p:pic>
    </p:spTree>
  </p:cSld>
  <p:clrMapOvr>
    <a:masterClrMapping/>
  </p:clrMapOvr>
  <p:transition spd="slow" advTm="0">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4" name="文本框 3"/>
          <p:cNvSpPr txBox="1"/>
          <p:nvPr/>
        </p:nvSpPr>
        <p:spPr>
          <a:xfrm>
            <a:off x="529590" y="520065"/>
            <a:ext cx="3609975" cy="368300"/>
          </a:xfrm>
          <a:prstGeom prst="rect">
            <a:avLst/>
          </a:prstGeom>
          <a:noFill/>
        </p:spPr>
        <p:txBody>
          <a:bodyPr wrap="square" rtlCol="0">
            <a:spAutoFit/>
          </a:bodyPr>
          <a:p>
            <a:r>
              <a:rPr lang="zh-CN" altLang="en-US"/>
              <a:t>（</a:t>
            </a:r>
            <a:r>
              <a:rPr lang="en-US" altLang="zh-CN"/>
              <a:t>3</a:t>
            </a:r>
            <a:r>
              <a:rPr lang="zh-CN" altLang="en-US"/>
              <a:t>）功能测试</a:t>
            </a:r>
            <a:endParaRPr lang="zh-CN" altLang="en-US"/>
          </a:p>
        </p:txBody>
      </p:sp>
      <p:pic>
        <p:nvPicPr>
          <p:cNvPr id="2" name="图片 1"/>
          <p:cNvPicPr>
            <a:picLocks noChangeAspect="1"/>
          </p:cNvPicPr>
          <p:nvPr/>
        </p:nvPicPr>
        <p:blipFill>
          <a:blip r:embed="rId2"/>
          <a:stretch>
            <a:fillRect/>
          </a:stretch>
        </p:blipFill>
        <p:spPr>
          <a:xfrm>
            <a:off x="2778760" y="189865"/>
            <a:ext cx="4719955" cy="4938395"/>
          </a:xfrm>
          <a:prstGeom prst="rect">
            <a:avLst/>
          </a:prstGeom>
        </p:spPr>
      </p:pic>
    </p:spTree>
  </p:cSld>
  <p:clrMapOvr>
    <a:masterClrMapping/>
  </p:clrMapOvr>
  <p:transition spd="slow" advTm="0">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19" name="TextBox 43"/>
          <p:cNvSpPr txBox="1"/>
          <p:nvPr/>
        </p:nvSpPr>
        <p:spPr>
          <a:xfrm>
            <a:off x="186690" y="113030"/>
            <a:ext cx="1891030" cy="521970"/>
          </a:xfrm>
          <a:prstGeom prst="rect">
            <a:avLst/>
          </a:prstGeom>
          <a:noFill/>
        </p:spPr>
        <p:txBody>
          <a:bodyPr wrap="square" rtlCol="0">
            <a:spAutoFit/>
          </a:bodyPr>
          <a:p>
            <a:r>
              <a:rPr lang="zh-CN" altLang="en-US" sz="28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用户手册</a:t>
            </a:r>
            <a:endParaRPr lang="zh-CN" altLang="en-US" sz="28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570230" y="854075"/>
            <a:ext cx="5729605" cy="2861310"/>
          </a:xfrm>
          <a:prstGeom prst="rect">
            <a:avLst/>
          </a:prstGeom>
          <a:noFill/>
        </p:spPr>
        <p:txBody>
          <a:bodyPr wrap="square" rtlCol="0">
            <a:spAutoFit/>
          </a:bodyPr>
          <a:p>
            <a:r>
              <a:rPr lang="zh-CN" altLang="en-US"/>
              <a:t>（</a:t>
            </a:r>
            <a:r>
              <a:rPr lang="en-US" altLang="zh-CN"/>
              <a:t>1</a:t>
            </a:r>
            <a:r>
              <a:rPr lang="zh-CN" altLang="en-US"/>
              <a:t>）编写目的</a:t>
            </a:r>
            <a:endParaRPr lang="zh-CN" altLang="en-US"/>
          </a:p>
          <a:p>
            <a:r>
              <a:rPr lang="zh-CN" altLang="en-US"/>
              <a:t>           本文档将对消消乐游戏的使用，操作以及维护进行描述，使用户（或潜在用户）能够通过本手册了解本软件的用途，并且知道在什么情况下，能够正确的使用它，本文档的使用者是用户。</a:t>
            </a:r>
            <a:endParaRPr lang="zh-CN" altLang="en-US"/>
          </a:p>
          <a:p>
            <a:r>
              <a:rPr lang="zh-CN" altLang="en-US"/>
              <a:t>（</a:t>
            </a:r>
            <a:r>
              <a:rPr lang="en-US" altLang="zh-CN"/>
              <a:t>2</a:t>
            </a:r>
            <a:r>
              <a:rPr lang="zh-CN" altLang="en-US"/>
              <a:t>）项目背景</a:t>
            </a:r>
            <a:endParaRPr lang="zh-CN" altLang="en-US"/>
          </a:p>
          <a:p>
            <a:r>
              <a:rPr lang="zh-CN" altLang="en-US"/>
              <a:t> a.项目名称：基于windows平台的消消乐游戏</a:t>
            </a:r>
            <a:endParaRPr lang="zh-CN" altLang="en-US"/>
          </a:p>
          <a:p>
            <a:r>
              <a:rPr lang="zh-CN" altLang="en-US"/>
              <a:t> b.项目小组开发人员:许佳俊，徐柯杰，何宇晨</a:t>
            </a:r>
            <a:endParaRPr lang="zh-CN" altLang="en-US"/>
          </a:p>
          <a:p>
            <a:r>
              <a:rPr lang="zh-CN" altLang="en-US"/>
              <a:t> c.用户： 将要使用本游戏的用户</a:t>
            </a:r>
            <a:endParaRPr lang="zh-CN" altLang="en-US"/>
          </a:p>
          <a:p>
            <a:r>
              <a:rPr lang="zh-CN" altLang="en-US"/>
              <a:t> d.项目开发环境：Windows10和unity3D</a:t>
            </a:r>
            <a:endParaRPr lang="zh-CN" altLang="en-US"/>
          </a:p>
        </p:txBody>
      </p:sp>
      <p:sp>
        <p:nvSpPr>
          <p:cNvPr id="3" name="文本框 2"/>
          <p:cNvSpPr txBox="1"/>
          <p:nvPr/>
        </p:nvSpPr>
        <p:spPr>
          <a:xfrm>
            <a:off x="1541145" y="3977640"/>
            <a:ext cx="3505200" cy="368300"/>
          </a:xfrm>
          <a:prstGeom prst="rect">
            <a:avLst/>
          </a:prstGeom>
          <a:noFill/>
        </p:spPr>
        <p:txBody>
          <a:bodyPr wrap="square" rtlCol="0">
            <a:spAutoFit/>
          </a:bodyPr>
          <a:p>
            <a:r>
              <a:rPr lang="zh-CN" altLang="en-US" b="1">
                <a:solidFill>
                  <a:schemeClr val="accent1"/>
                </a:solidFill>
                <a:effectLst>
                  <a:outerShdw blurRad="38100" dist="25400" dir="5400000" algn="ctr" rotWithShape="0">
                    <a:srgbClr val="6E747A">
                      <a:alpha val="43000"/>
                    </a:srgbClr>
                  </a:outerShdw>
                </a:effectLst>
              </a:rPr>
              <a:t>详见用户手册文本文档</a:t>
            </a:r>
            <a:endParaRPr lang="zh-CN" altLang="en-US"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advTm="0">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20" name="TextBox 43"/>
          <p:cNvSpPr txBox="1"/>
          <p:nvPr/>
        </p:nvSpPr>
        <p:spPr>
          <a:xfrm>
            <a:off x="170180" y="111760"/>
            <a:ext cx="1891030" cy="521970"/>
          </a:xfrm>
          <a:prstGeom prst="rect">
            <a:avLst/>
          </a:prstGeom>
          <a:noFill/>
        </p:spPr>
        <p:txBody>
          <a:bodyPr wrap="square" rtlCol="0">
            <a:spAutoFit/>
          </a:bodyPr>
          <a:p>
            <a:r>
              <a:rPr lang="zh-CN" altLang="en-US" sz="2800" b="1" dirty="0">
                <a:solidFill>
                  <a:srgbClr val="8064A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程序清单</a:t>
            </a:r>
            <a:endParaRPr lang="zh-CN" altLang="en-US" sz="2800" b="1" dirty="0">
              <a:solidFill>
                <a:srgbClr val="8064A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2" name="图片 14"/>
          <p:cNvPicPr>
            <a:picLocks noChangeAspect="1"/>
          </p:cNvPicPr>
          <p:nvPr/>
        </p:nvPicPr>
        <p:blipFill>
          <a:blip r:embed="rId2"/>
          <a:stretch>
            <a:fillRect/>
          </a:stretch>
        </p:blipFill>
        <p:spPr>
          <a:xfrm>
            <a:off x="1970405" y="160020"/>
            <a:ext cx="6409055" cy="4538980"/>
          </a:xfrm>
          <a:prstGeom prst="rect">
            <a:avLst/>
          </a:prstGeom>
          <a:noFill/>
          <a:ln w="9525">
            <a:noFill/>
          </a:ln>
        </p:spPr>
      </p:pic>
    </p:spTree>
  </p:cSld>
  <p:clrMapOvr>
    <a:masterClrMapping/>
  </p:clrMapOvr>
  <p:transition spd="slow" advTm="0">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21" name="TextBox 43"/>
          <p:cNvSpPr txBox="1"/>
          <p:nvPr/>
        </p:nvSpPr>
        <p:spPr>
          <a:xfrm>
            <a:off x="129540" y="118745"/>
            <a:ext cx="1891030" cy="521970"/>
          </a:xfrm>
          <a:prstGeom prst="rect">
            <a:avLst/>
          </a:prstGeom>
          <a:noFill/>
        </p:spPr>
        <p:txBody>
          <a:bodyPr wrap="square" rtlCol="0">
            <a:spAutoFit/>
          </a:bodyPr>
          <a:p>
            <a:r>
              <a:rPr lang="zh-CN" altLang="en-US" sz="2800" b="1" dirty="0">
                <a:solidFill>
                  <a:srgbClr val="9BBB59"/>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项目总结</a:t>
            </a:r>
            <a:endParaRPr lang="zh-CN" altLang="en-US" sz="2800" b="1" dirty="0">
              <a:solidFill>
                <a:srgbClr val="9BBB59"/>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graphicFrame>
        <p:nvGraphicFramePr>
          <p:cNvPr id="5" name="表格 4"/>
          <p:cNvGraphicFramePr/>
          <p:nvPr/>
        </p:nvGraphicFramePr>
        <p:xfrm>
          <a:off x="207645" y="758825"/>
          <a:ext cx="8589645" cy="3302635"/>
        </p:xfrm>
        <a:graphic>
          <a:graphicData uri="http://schemas.openxmlformats.org/drawingml/2006/table">
            <a:tbl>
              <a:tblPr firstRow="1" bandRow="1">
                <a:tableStyleId>{5C22544A-7EE6-4342-B048-85BDC9FD1C3A}</a:tableStyleId>
              </a:tblPr>
              <a:tblGrid>
                <a:gridCol w="2606675"/>
                <a:gridCol w="5982970"/>
              </a:tblGrid>
              <a:tr h="462915">
                <a:tc>
                  <a:txBody>
                    <a:bodyPr/>
                    <a:p>
                      <a:pPr>
                        <a:buNone/>
                      </a:pPr>
                      <a:r>
                        <a:rPr lang="zh-CN" altLang="en-US" sz="1800"/>
                        <a:t>组员</a:t>
                      </a:r>
                      <a:endParaRPr lang="zh-CN" altLang="en-US" sz="1800"/>
                    </a:p>
                  </a:txBody>
                  <a:tcPr/>
                </a:tc>
                <a:tc>
                  <a:txBody>
                    <a:bodyPr/>
                    <a:p>
                      <a:pPr>
                        <a:buNone/>
                      </a:pPr>
                      <a:r>
                        <a:rPr lang="zh-CN" altLang="en-US" sz="1800"/>
                        <a:t>项目总结</a:t>
                      </a:r>
                      <a:endParaRPr lang="zh-CN" altLang="en-US" sz="1800"/>
                    </a:p>
                  </a:txBody>
                  <a:tcPr/>
                </a:tc>
              </a:tr>
              <a:tr h="803275">
                <a:tc>
                  <a:txBody>
                    <a:bodyPr/>
                    <a:p>
                      <a:pPr>
                        <a:buNone/>
                      </a:pPr>
                      <a:r>
                        <a:rPr lang="zh-CN" altLang="en-US" sz="1800"/>
                        <a:t>许佳俊</a:t>
                      </a:r>
                      <a:endParaRPr lang="zh-CN" altLang="en-US" sz="1800"/>
                    </a:p>
                  </a:txBody>
                  <a:tcPr/>
                </a:tc>
                <a:tc>
                  <a:txBody>
                    <a:bodyPr/>
                    <a:p>
                      <a:pPr>
                        <a:buNone/>
                      </a:pPr>
                      <a:r>
                        <a:rPr lang="zh-CN" altLang="en-US" sz="1800"/>
                        <a:t>这一个学期下来学到了很多。首先是作为一个项目经理（组长）的责任。这个责任是多方面的。要有对大局的考虑，从每次的任务下来到完成，组长不仅要负责自己的分内任务，也要控制整个作业的进度。自学能力好像也有点提高了。学到了项目开发的严谨和规范性。最后，如何提高组员的能动性这个问题还要好好研究研究。</a:t>
                      </a:r>
                      <a:endParaRPr lang="zh-CN" altLang="en-US" sz="1800"/>
                    </a:p>
                  </a:txBody>
                  <a:tcPr/>
                </a:tc>
              </a:tr>
              <a:tr h="1203325">
                <a:tc>
                  <a:txBody>
                    <a:bodyPr/>
                    <a:p>
                      <a:pPr>
                        <a:buNone/>
                      </a:pPr>
                      <a:r>
                        <a:rPr lang="zh-CN" altLang="en-US" sz="1800"/>
                        <a:t>徐柯杰</a:t>
                      </a:r>
                      <a:endParaRPr lang="zh-CN" altLang="en-US" sz="1800"/>
                    </a:p>
                  </a:txBody>
                  <a:tcPr/>
                </a:tc>
                <a:tc>
                  <a:txBody>
                    <a:bodyPr/>
                    <a:p>
                      <a:pPr>
                        <a:buNone/>
                      </a:pPr>
                      <a:r>
                        <a:rPr lang="zh-CN" altLang="en-US" sz="1800"/>
                        <a:t>经过一学期的学习，我深刻认识到自己知识的匮乏，对一些专业术语一无所知，还需要不断的学习和积累。同时也认识到小组合作中，沟通与协调的重要性，增强了自己的责任感并开阔了眼界，学习了许多新知识。</a:t>
                      </a:r>
                      <a:endParaRPr lang="zh-CN" altLang="en-US" sz="1800"/>
                    </a:p>
                  </a:txBody>
                  <a:tcPr/>
                </a:tc>
              </a:tr>
              <a:tr h="833120">
                <a:tc>
                  <a:txBody>
                    <a:bodyPr/>
                    <a:p>
                      <a:pPr>
                        <a:buNone/>
                      </a:pPr>
                      <a:r>
                        <a:rPr lang="zh-CN" altLang="en-US" sz="1800"/>
                        <a:t>何宇晨</a:t>
                      </a:r>
                      <a:endParaRPr lang="zh-CN" altLang="en-US" sz="1800"/>
                    </a:p>
                  </a:txBody>
                  <a:tcPr/>
                </a:tc>
                <a:tc>
                  <a:txBody>
                    <a:bodyPr/>
                    <a:p>
                      <a:pPr>
                        <a:buNone/>
                      </a:pPr>
                      <a:endParaRPr lang="zh-CN" altLang="en-US" sz="1800"/>
                    </a:p>
                  </a:txBody>
                  <a:tcPr/>
                </a:tc>
              </a:tr>
            </a:tbl>
          </a:graphicData>
        </a:graphic>
      </p:graphicFrame>
    </p:spTree>
  </p:cSld>
  <p:clrMapOvr>
    <a:masterClrMapping/>
  </p:clrMapOvr>
  <p:transition spd="slow" advTm="0">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
        <p:nvSpPr>
          <p:cNvPr id="23" name="TextBox 43"/>
          <p:cNvSpPr txBox="1"/>
          <p:nvPr/>
        </p:nvSpPr>
        <p:spPr>
          <a:xfrm>
            <a:off x="88900" y="100330"/>
            <a:ext cx="2542540" cy="521970"/>
          </a:xfrm>
          <a:prstGeom prst="rect">
            <a:avLst/>
          </a:prstGeom>
          <a:noFill/>
        </p:spPr>
        <p:txBody>
          <a:bodyPr wrap="square" rtlCol="0">
            <a:spAutoFit/>
          </a:bodyPr>
          <a:p>
            <a:r>
              <a:rPr lang="zh-CN" altLang="en-US" sz="2800" b="1" dirty="0">
                <a:solidFill>
                  <a:srgbClr val="C0504D"/>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组员绩效评定</a:t>
            </a:r>
            <a:endParaRPr lang="zh-CN" altLang="en-US" sz="2800" b="1" dirty="0">
              <a:solidFill>
                <a:srgbClr val="C0504D"/>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graphicFrame>
        <p:nvGraphicFramePr>
          <p:cNvPr id="5" name="表格 4"/>
          <p:cNvGraphicFramePr/>
          <p:nvPr/>
        </p:nvGraphicFramePr>
        <p:xfrm>
          <a:off x="207645" y="758825"/>
          <a:ext cx="8589645" cy="3302635"/>
        </p:xfrm>
        <a:graphic>
          <a:graphicData uri="http://schemas.openxmlformats.org/drawingml/2006/table">
            <a:tbl>
              <a:tblPr firstRow="1" bandRow="1">
                <a:tableStyleId>{5C22544A-7EE6-4342-B048-85BDC9FD1C3A}</a:tableStyleId>
              </a:tblPr>
              <a:tblGrid>
                <a:gridCol w="2606675"/>
                <a:gridCol w="5982970"/>
              </a:tblGrid>
              <a:tr h="462915">
                <a:tc>
                  <a:txBody>
                    <a:bodyPr/>
                    <a:p>
                      <a:pPr>
                        <a:buNone/>
                      </a:pPr>
                      <a:r>
                        <a:rPr lang="zh-CN" altLang="en-US" sz="2000"/>
                        <a:t>组员</a:t>
                      </a:r>
                      <a:endParaRPr lang="zh-CN" altLang="en-US" sz="2000"/>
                    </a:p>
                  </a:txBody>
                  <a:tcPr/>
                </a:tc>
                <a:tc>
                  <a:txBody>
                    <a:bodyPr/>
                    <a:p>
                      <a:pPr>
                        <a:buNone/>
                      </a:pPr>
                      <a:r>
                        <a:rPr lang="zh-CN" altLang="en-US" sz="2000"/>
                        <a:t>评价</a:t>
                      </a:r>
                      <a:endParaRPr lang="zh-CN" altLang="en-US" sz="2000"/>
                    </a:p>
                  </a:txBody>
                  <a:tcPr/>
                </a:tc>
              </a:tr>
              <a:tr h="803275">
                <a:tc>
                  <a:txBody>
                    <a:bodyPr/>
                    <a:p>
                      <a:pPr>
                        <a:buNone/>
                      </a:pPr>
                      <a:r>
                        <a:rPr lang="zh-CN" altLang="en-US" sz="2000"/>
                        <a:t>许佳俊</a:t>
                      </a:r>
                      <a:endParaRPr lang="zh-CN" altLang="en-US" sz="2000"/>
                    </a:p>
                  </a:txBody>
                  <a:tcPr/>
                </a:tc>
                <a:tc>
                  <a:txBody>
                    <a:bodyPr/>
                    <a:p>
                      <a:pPr>
                        <a:buNone/>
                      </a:pPr>
                      <a:r>
                        <a:rPr lang="en-US" altLang="zh-CN" sz="2000"/>
                        <a:t>9</a:t>
                      </a:r>
                      <a:r>
                        <a:rPr lang="zh-CN" altLang="en-US" sz="2000"/>
                        <a:t>分。顺利地（好像不是很顺利）完成整个项目的学习。每次的作业负责到位，投入很多，作业分配中总体所占比重较重。当然，不足的地方还是有很多。</a:t>
                      </a:r>
                      <a:endParaRPr lang="zh-CN" altLang="en-US" sz="2000"/>
                    </a:p>
                  </a:txBody>
                  <a:tcPr/>
                </a:tc>
              </a:tr>
              <a:tr h="1203325">
                <a:tc>
                  <a:txBody>
                    <a:bodyPr/>
                    <a:p>
                      <a:pPr>
                        <a:buNone/>
                      </a:pPr>
                      <a:r>
                        <a:rPr lang="zh-CN" altLang="en-US" sz="2000"/>
                        <a:t>徐柯杰</a:t>
                      </a:r>
                      <a:endParaRPr lang="zh-CN" altLang="en-US" sz="2000"/>
                    </a:p>
                  </a:txBody>
                  <a:tcPr/>
                </a:tc>
                <a:tc>
                  <a:txBody>
                    <a:bodyPr/>
                    <a:p>
                      <a:pPr>
                        <a:buNone/>
                      </a:pPr>
                      <a:r>
                        <a:rPr lang="en-US" altLang="zh-CN" sz="2000"/>
                        <a:t>8</a:t>
                      </a:r>
                      <a:r>
                        <a:rPr lang="zh-CN" altLang="en-US" sz="2000"/>
                        <a:t>分。能够较多地和组长讨论研究项目进度，自己负责的任务能够较好地完成。</a:t>
                      </a:r>
                      <a:endParaRPr lang="zh-CN" altLang="en-US" sz="2000"/>
                    </a:p>
                  </a:txBody>
                  <a:tcPr/>
                </a:tc>
              </a:tr>
              <a:tr h="833120">
                <a:tc>
                  <a:txBody>
                    <a:bodyPr/>
                    <a:p>
                      <a:pPr>
                        <a:buNone/>
                      </a:pPr>
                      <a:r>
                        <a:rPr lang="zh-CN" altLang="en-US" sz="2000"/>
                        <a:t>何宇晨</a:t>
                      </a:r>
                      <a:endParaRPr lang="zh-CN" altLang="en-US" sz="2000"/>
                    </a:p>
                  </a:txBody>
                  <a:tcPr/>
                </a:tc>
                <a:tc>
                  <a:txBody>
                    <a:bodyPr/>
                    <a:p>
                      <a:pPr>
                        <a:buNone/>
                      </a:pPr>
                      <a:r>
                        <a:rPr lang="en-US" altLang="zh-CN" sz="2000"/>
                        <a:t>7</a:t>
                      </a:r>
                      <a:r>
                        <a:rPr lang="zh-CN" altLang="en-US" sz="2000"/>
                        <a:t>分。能够完成组长交代的任务。</a:t>
                      </a:r>
                      <a:endParaRPr lang="zh-CN" altLang="en-US" sz="2000"/>
                    </a:p>
                  </a:txBody>
                  <a:tcPr/>
                </a:tc>
              </a:tr>
            </a:tbl>
          </a:graphicData>
        </a:graphic>
      </p:graphicFrame>
    </p:spTree>
  </p:cSld>
  <p:clrMapOvr>
    <a:masterClrMapping/>
  </p:clrMapOvr>
  <p:transition spd="slow" advTm="0">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24"/>
          <p:cNvSpPr/>
          <p:nvPr/>
        </p:nvSpPr>
        <p:spPr>
          <a:xfrm>
            <a:off x="1852113" y="3147814"/>
            <a:ext cx="5439775" cy="504056"/>
          </a:xfrm>
          <a:prstGeom prst="roundRect">
            <a:avLst>
              <a:gd name="adj" fmla="val 42270"/>
            </a:avLst>
          </a:prstGeom>
          <a:solidFill>
            <a:schemeClr val="bg1">
              <a:lumMod val="85000"/>
            </a:schemeClr>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3759998" y="3132956"/>
            <a:ext cx="1605280" cy="521970"/>
          </a:xfrm>
          <a:prstGeom prst="rect">
            <a:avLst/>
          </a:prstGeom>
          <a:noFill/>
        </p:spPr>
        <p:txBody>
          <a:bodyPr wrap="none" rtlCol="0">
            <a:spAutoFit/>
          </a:bodyPr>
          <a:lstStyle/>
          <a:p>
            <a:pPr algn="ct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感谢欣赏</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691680" y="3119305"/>
            <a:ext cx="720079" cy="574619"/>
            <a:chOff x="899592" y="2377261"/>
            <a:chExt cx="720079" cy="574619"/>
          </a:xfrm>
          <a:effectLst>
            <a:outerShdw blurRad="50800" dist="38100" dir="2700000" algn="tl" rotWithShape="0">
              <a:prstClr val="black">
                <a:alpha val="40000"/>
              </a:prstClr>
            </a:outerShdw>
          </a:effectLst>
        </p:grpSpPr>
        <p:sp>
          <p:nvSpPr>
            <p:cNvPr id="28" name="圆角矩形 27"/>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sp>
          <p:nvSpPr>
            <p:cNvPr id="29" name="圆角矩形 28"/>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grpSp>
      <p:pic>
        <p:nvPicPr>
          <p:cNvPr id="39" name="Picture 2" descr="C:\Users\Administrator\Desktop\手.png"/>
          <p:cNvPicPr>
            <a:picLocks noChangeAspect="1" noChangeArrowheads="1"/>
          </p:cNvPicPr>
          <p:nvPr/>
        </p:nvPicPr>
        <p:blipFill>
          <a:blip r:embed="rId1"/>
          <a:srcRect/>
          <a:stretch>
            <a:fillRect/>
          </a:stretch>
        </p:blipFill>
        <p:spPr bwMode="auto">
          <a:xfrm flipH="1">
            <a:off x="1572529" y="3219822"/>
            <a:ext cx="2959860" cy="2876318"/>
          </a:xfrm>
          <a:prstGeom prst="rect">
            <a:avLst/>
          </a:prstGeom>
          <a:noFill/>
        </p:spPr>
      </p:pic>
      <p:pic>
        <p:nvPicPr>
          <p:cNvPr id="3" name="图片 2" descr="G13"/>
          <p:cNvPicPr>
            <a:picLocks noChangeAspect="1"/>
          </p:cNvPicPr>
          <p:nvPr/>
        </p:nvPicPr>
        <p:blipFill>
          <a:blip r:embed="rId2"/>
          <a:stretch>
            <a:fillRect/>
          </a:stretch>
        </p:blipFill>
        <p:spPr>
          <a:xfrm>
            <a:off x="3566795" y="941070"/>
            <a:ext cx="2246630" cy="168275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par>
                                <p:cTn id="14" presetID="63" presetClass="path" presetSubtype="0" accel="50000" decel="50000" fill="hold" nodeType="withEffect">
                                  <p:stCondLst>
                                    <p:cond delay="0"/>
                                  </p:stCondLst>
                                  <p:childTnLst>
                                    <p:animMotion origin="layout" path="M 4.44444E-6 -4.78691E-6 L 0.575 -4.78691E-6 " pathEditMode="relative" rAng="0" ptsTypes="AA">
                                      <p:cBhvr>
                                        <p:cTn id="15" dur="2000" fill="hold"/>
                                        <p:tgtEl>
                                          <p:spTgt spid="27"/>
                                        </p:tgtEl>
                                        <p:attrNameLst>
                                          <p:attrName>ppt_x</p:attrName>
                                          <p:attrName>ppt_y</p:attrName>
                                        </p:attrNameLst>
                                      </p:cBhvr>
                                      <p:rCtr x="28750" y="0"/>
                                    </p:animMotion>
                                  </p:childTnLst>
                                </p:cTn>
                              </p:par>
                              <p:par>
                                <p:cTn id="16" presetID="22" presetClass="entr" presetSubtype="8" fill="hold" grpId="0" nodeType="withEffect">
                                  <p:stCondLst>
                                    <p:cond delay="25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1750"/>
                                        <p:tgtEl>
                                          <p:spTgt spid="26"/>
                                        </p:tgtEl>
                                      </p:cBhvr>
                                    </p:animEffec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63" presetClass="path" presetSubtype="0" accel="50000" decel="50000" fill="hold" nodeType="withEffect">
                                  <p:stCondLst>
                                    <p:cond delay="0"/>
                                  </p:stCondLst>
                                  <p:childTnLst>
                                    <p:animMotion origin="layout" path="M -4.16667E-6 4.93827E-6 L 0.58351 4.93827E-6 " pathEditMode="relative" rAng="0" ptsTypes="AA">
                                      <p:cBhvr>
                                        <p:cTn id="22" dur="2000" fill="hold"/>
                                        <p:tgtEl>
                                          <p:spTgt spid="39"/>
                                        </p:tgtEl>
                                        <p:attrNameLst>
                                          <p:attrName>ppt_x</p:attrName>
                                          <p:attrName>ppt_y</p:attrName>
                                        </p:attrNameLst>
                                      </p:cBhvr>
                                      <p:rCtr x="29167" y="0"/>
                                    </p:animMotion>
                                  </p:childTnLst>
                                </p:cTn>
                              </p:par>
                              <p:par>
                                <p:cTn id="23" presetID="42" presetClass="exit" presetSubtype="0" fill="hold" nodeType="withEffect">
                                  <p:stCondLst>
                                    <p:cond delay="0"/>
                                  </p:stCondLst>
                                  <p:childTnLst>
                                    <p:animEffect transition="out" filter="fade">
                                      <p:cBhvr>
                                        <p:cTn id="24" dur="1000"/>
                                        <p:tgtEl>
                                          <p:spTgt spid="39"/>
                                        </p:tgtEl>
                                      </p:cBhvr>
                                    </p:animEffect>
                                    <p:anim calcmode="lin" valueType="num">
                                      <p:cBhvr>
                                        <p:cTn id="25" dur="1000"/>
                                        <p:tgtEl>
                                          <p:spTgt spid="39"/>
                                        </p:tgtEl>
                                        <p:attrNameLst>
                                          <p:attrName>ppt_x</p:attrName>
                                        </p:attrNameLst>
                                      </p:cBhvr>
                                      <p:tavLst>
                                        <p:tav tm="0">
                                          <p:val>
                                            <p:strVal val="ppt_x"/>
                                          </p:val>
                                        </p:tav>
                                        <p:tav tm="100000">
                                          <p:val>
                                            <p:strVal val="ppt_x"/>
                                          </p:val>
                                        </p:tav>
                                      </p:tavLst>
                                    </p:anim>
                                    <p:anim calcmode="lin" valueType="num">
                                      <p:cBhvr>
                                        <p:cTn id="26" dur="1000"/>
                                        <p:tgtEl>
                                          <p:spTgt spid="39"/>
                                        </p:tgtEl>
                                        <p:attrNameLst>
                                          <p:attrName>ppt_y</p:attrName>
                                        </p:attrNameLst>
                                      </p:cBhvr>
                                      <p:tavLst>
                                        <p:tav tm="0">
                                          <p:val>
                                            <p:strVal val="ppt_y"/>
                                          </p:val>
                                        </p:tav>
                                        <p:tav tm="100000">
                                          <p:val>
                                            <p:strVal val="ppt_y+.1"/>
                                          </p:val>
                                        </p:tav>
                                      </p:tavLst>
                                    </p:anim>
                                    <p:set>
                                      <p:cBhvr>
                                        <p:cTn id="27" dur="1" fill="hold">
                                          <p:stCondLst>
                                            <p:cond delay="9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0350" y="135890"/>
            <a:ext cx="2214880" cy="521970"/>
          </a:xfrm>
          <a:prstGeom prst="rect">
            <a:avLst/>
          </a:prstGeom>
          <a:noFill/>
        </p:spPr>
        <p:txBody>
          <a:bodyPr wrap="square" rtlCol="0">
            <a:spAutoFit/>
          </a:bodyPr>
          <a:p>
            <a:r>
              <a:rPr lang="zh-CN" altLang="en-US" sz="2800" b="1">
                <a:solidFill>
                  <a:srgbClr val="8064A2"/>
                </a:solidFill>
                <a:effectLst>
                  <a:outerShdw blurRad="38100" dist="19050" dir="2700000" algn="tl" rotWithShape="0">
                    <a:schemeClr val="dk1">
                      <a:alpha val="40000"/>
                    </a:schemeClr>
                  </a:outerShdw>
                </a:effectLst>
              </a:rPr>
              <a:t>项目计划</a:t>
            </a:r>
            <a:endParaRPr lang="zh-CN" altLang="en-US" sz="2800" b="1">
              <a:solidFill>
                <a:srgbClr val="8064A2"/>
              </a:solidFill>
              <a:effectLst>
                <a:outerShdw blurRad="38100" dist="19050" dir="2700000" algn="tl" rotWithShape="0">
                  <a:schemeClr val="dk1">
                    <a:alpha val="40000"/>
                  </a:schemeClr>
                </a:outerShdw>
              </a:effectLst>
            </a:endParaRPr>
          </a:p>
        </p:txBody>
      </p:sp>
      <p:sp>
        <p:nvSpPr>
          <p:cNvPr id="3" name="文本框 2"/>
          <p:cNvSpPr txBox="1"/>
          <p:nvPr/>
        </p:nvSpPr>
        <p:spPr>
          <a:xfrm>
            <a:off x="402590" y="603885"/>
            <a:ext cx="1931035" cy="398780"/>
          </a:xfrm>
          <a:prstGeom prst="rect">
            <a:avLst/>
          </a:prstGeom>
          <a:noFill/>
        </p:spPr>
        <p:txBody>
          <a:bodyPr wrap="square" rtlCol="0">
            <a:spAutoFit/>
          </a:bodyPr>
          <a:p>
            <a:r>
              <a:rPr lang="zh-CN" altLang="en-US" sz="2000"/>
              <a:t>（</a:t>
            </a:r>
            <a:r>
              <a:rPr lang="en-US" altLang="zh-CN" sz="2000"/>
              <a:t>1</a:t>
            </a:r>
            <a:r>
              <a:rPr lang="zh-CN" altLang="en-US" sz="2000"/>
              <a:t>）项目概述</a:t>
            </a:r>
            <a:endParaRPr lang="zh-CN" altLang="en-US" sz="2000"/>
          </a:p>
        </p:txBody>
      </p:sp>
      <p:graphicFrame>
        <p:nvGraphicFramePr>
          <p:cNvPr id="4" name="表格 3"/>
          <p:cNvGraphicFramePr/>
          <p:nvPr/>
        </p:nvGraphicFramePr>
        <p:xfrm>
          <a:off x="570230" y="3037205"/>
          <a:ext cx="3984625" cy="1457960"/>
        </p:xfrm>
        <a:graphic>
          <a:graphicData uri="http://schemas.openxmlformats.org/drawingml/2006/table">
            <a:tbl>
              <a:tblPr firstRow="1" bandRow="1">
                <a:tableStyleId>{5940675A-B579-460E-94D1-54222C63F5DA}</a:tableStyleId>
              </a:tblPr>
              <a:tblGrid>
                <a:gridCol w="1992630"/>
                <a:gridCol w="1991995"/>
              </a:tblGrid>
              <a:tr h="380365">
                <a:tc>
                  <a:txBody>
                    <a:bodyPr/>
                    <a:p>
                      <a:pPr indent="0">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责任人</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职位</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35941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许佳俊</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项目经理</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941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何宇晨</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项目成员</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8775">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徐柯杰</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项目成员</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nvSpPr>
        <p:spPr>
          <a:xfrm>
            <a:off x="619125" y="1417320"/>
            <a:ext cx="5200650" cy="645160"/>
          </a:xfrm>
          <a:prstGeom prst="rect">
            <a:avLst/>
          </a:prstGeom>
          <a:noFill/>
        </p:spPr>
        <p:txBody>
          <a:bodyPr wrap="square" rtlCol="0">
            <a:spAutoFit/>
          </a:bodyPr>
          <a:p>
            <a:r>
              <a:rPr lang="zh-CN" altLang="en-US"/>
              <a:t>项目用户方：</a:t>
            </a:r>
            <a:endParaRPr lang="zh-CN" altLang="en-US"/>
          </a:p>
          <a:p>
            <a:r>
              <a:rPr lang="zh-CN" altLang="en-US"/>
              <a:t>软件工程</a:t>
            </a:r>
            <a:r>
              <a:rPr lang="en-US" altLang="zh-CN"/>
              <a:t>1501</a:t>
            </a:r>
            <a:r>
              <a:rPr lang="zh-CN" altLang="en-US"/>
              <a:t>部分同学</a:t>
            </a:r>
            <a:endParaRPr lang="zh-CN" altLang="en-US"/>
          </a:p>
        </p:txBody>
      </p:sp>
      <p:sp>
        <p:nvSpPr>
          <p:cNvPr id="6" name="文本框 5"/>
          <p:cNvSpPr txBox="1"/>
          <p:nvPr/>
        </p:nvSpPr>
        <p:spPr>
          <a:xfrm>
            <a:off x="570230" y="2461260"/>
            <a:ext cx="2417445" cy="368300"/>
          </a:xfrm>
          <a:prstGeom prst="rect">
            <a:avLst/>
          </a:prstGeom>
          <a:noFill/>
        </p:spPr>
        <p:txBody>
          <a:bodyPr wrap="square" rtlCol="0">
            <a:spAutoFit/>
          </a:bodyPr>
          <a:p>
            <a:r>
              <a:rPr lang="zh-CN" altLang="en-US"/>
              <a:t>项目开发方：</a:t>
            </a:r>
            <a:endParaRPr lang="zh-CN" altLang="en-US"/>
          </a:p>
        </p:txBody>
      </p:sp>
      <p:graphicFrame>
        <p:nvGraphicFramePr>
          <p:cNvPr id="7" name="表格 6"/>
          <p:cNvGraphicFramePr/>
          <p:nvPr/>
        </p:nvGraphicFramePr>
        <p:xfrm>
          <a:off x="4876800" y="3037205"/>
          <a:ext cx="3665855" cy="1497965"/>
        </p:xfrm>
        <a:graphic>
          <a:graphicData uri="http://schemas.openxmlformats.org/drawingml/2006/table">
            <a:tbl>
              <a:tblPr firstRow="1" bandRow="1">
                <a:tableStyleId>{5940675A-B579-460E-94D1-54222C63F5DA}</a:tableStyleId>
              </a:tblPr>
              <a:tblGrid>
                <a:gridCol w="1622425"/>
                <a:gridCol w="2043430"/>
              </a:tblGrid>
              <a:tr h="304800">
                <a:tc>
                  <a:txBody>
                    <a:bodyPr/>
                    <a:p>
                      <a:pPr marL="0" indent="0" algn="l">
                        <a:buNone/>
                      </a:pPr>
                      <a:r>
                        <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rPr>
                        <a:t>名称</a:t>
                      </a:r>
                      <a:endPar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联盟消消乐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a:txBody>
                    <a:bodyPr/>
                    <a:p>
                      <a:pPr marL="0" indent="0" algn="l">
                        <a:buNone/>
                      </a:pPr>
                      <a:r>
                        <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rPr>
                        <a:t>所用</a:t>
                      </a:r>
                      <a:r>
                        <a:rPr lang="zh-CN" altLang="en-US" sz="2000" b="0">
                          <a:solidFill>
                            <a:schemeClr val="tx1"/>
                          </a:solidFill>
                          <a:highlight>
                            <a:srgbClr val="D7D7D7"/>
                          </a:highlight>
                          <a:uFillTx/>
                          <a:latin typeface="Calibri" panose="020F0502020204030204" charset="0"/>
                          <a:ea typeface="Calibri" panose="020F0502020204030204" charset="0"/>
                          <a:cs typeface="Calibri" panose="020F0502020204030204" charset="0"/>
                        </a:rPr>
                        <a:t>编程语言</a:t>
                      </a:r>
                      <a:endParaRPr lang="zh-CN" altLang="en-US" sz="2000" b="0">
                        <a:solidFill>
                          <a:schemeClr val="tx1"/>
                        </a:solidFill>
                        <a:highlight>
                          <a:srgbClr val="D7D7D7"/>
                        </a:highlight>
                        <a:uFillTx/>
                        <a:latin typeface="Calibri" panose="020F0502020204030204" charset="0"/>
                        <a:ea typeface="Calibri" panose="020F0502020204030204" charset="0"/>
                        <a:cs typeface="Calibri" panose="020F0502020204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marL="0" indent="0" algn="l">
                        <a:buNone/>
                      </a:pPr>
                      <a:r>
                        <a:rPr lang="en-US" altLang="zh-CN" sz="2000" b="0">
                          <a:solidFill>
                            <a:schemeClr val="tx1"/>
                          </a:solidFill>
                          <a:uFillTx/>
                          <a:latin typeface="Calibri" panose="020F0502020204030204" charset="0"/>
                          <a:ea typeface="Calibri" panose="020F0502020204030204" charset="0"/>
                          <a:cs typeface="Calibri" panose="020F0502020204030204" charset="0"/>
                        </a:rPr>
                        <a:t>C#</a:t>
                      </a:r>
                      <a:endParaRPr lang="en-US" altLang="zh-CN" sz="2000" b="0">
                        <a:solidFill>
                          <a:schemeClr val="tx1"/>
                        </a:solidFill>
                        <a:uFillTx/>
                        <a:latin typeface="Calibri" panose="020F0502020204030204" charset="0"/>
                        <a:ea typeface="Calibri" panose="020F0502020204030204" charset="0"/>
                        <a:cs typeface="Calibri" panose="020F05020202040302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83565">
                <a:tc>
                  <a:txBody>
                    <a:bodyPr/>
                    <a:p>
                      <a:pPr marL="0" indent="0" algn="l">
                        <a:buNone/>
                      </a:pPr>
                      <a:r>
                        <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rPr>
                        <a:t>开发平台</a:t>
                      </a:r>
                      <a:endPar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Unity 3D</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8" name="文本框 7"/>
          <p:cNvSpPr txBox="1"/>
          <p:nvPr/>
        </p:nvSpPr>
        <p:spPr>
          <a:xfrm>
            <a:off x="4876800" y="2461260"/>
            <a:ext cx="2451100" cy="368300"/>
          </a:xfrm>
          <a:prstGeom prst="rect">
            <a:avLst/>
          </a:prstGeom>
          <a:noFill/>
        </p:spPr>
        <p:txBody>
          <a:bodyPr wrap="square" rtlCol="0">
            <a:spAutoFit/>
          </a:bodyPr>
          <a:p>
            <a:r>
              <a:rPr lang="zh-CN" altLang="en-US"/>
              <a:t>产品：</a:t>
            </a:r>
            <a:endParaRPr lang="zh-CN" altLang="en-US"/>
          </a:p>
        </p:txBody>
      </p:sp>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Tree>
  </p:cSld>
  <p:clrMapOvr>
    <a:masterClrMapping/>
  </p:clrMapOvr>
  <p:transition spd="slow"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590" y="603885"/>
            <a:ext cx="1931035" cy="398780"/>
          </a:xfrm>
          <a:prstGeom prst="rect">
            <a:avLst/>
          </a:prstGeom>
          <a:noFill/>
        </p:spPr>
        <p:txBody>
          <a:bodyPr wrap="square" rtlCol="0">
            <a:spAutoFit/>
          </a:bodyPr>
          <a:p>
            <a:r>
              <a:rPr lang="zh-CN" altLang="en-US" sz="2000"/>
              <a:t>（</a:t>
            </a:r>
            <a:r>
              <a:rPr lang="en-US" altLang="zh-CN" sz="2000"/>
              <a:t>2</a:t>
            </a:r>
            <a:r>
              <a:rPr lang="zh-CN" altLang="en-US" sz="2000"/>
              <a:t>）实施计划</a:t>
            </a:r>
            <a:endParaRPr lang="zh-CN" altLang="en-US" sz="2000"/>
          </a:p>
        </p:txBody>
      </p:sp>
      <p:sp>
        <p:nvSpPr>
          <p:cNvPr id="2" name="文本框 1"/>
          <p:cNvSpPr txBox="1"/>
          <p:nvPr/>
        </p:nvSpPr>
        <p:spPr>
          <a:xfrm>
            <a:off x="815340" y="1123315"/>
            <a:ext cx="1379855" cy="368300"/>
          </a:xfrm>
          <a:prstGeom prst="rect">
            <a:avLst/>
          </a:prstGeom>
          <a:noFill/>
        </p:spPr>
        <p:txBody>
          <a:bodyPr wrap="square" rtlCol="0">
            <a:spAutoFit/>
          </a:bodyPr>
          <a:p>
            <a:r>
              <a:rPr lang="zh-CN" altLang="en-US"/>
              <a:t>人员分工</a:t>
            </a:r>
            <a:endParaRPr lang="zh-CN" altLang="en-US"/>
          </a:p>
        </p:txBody>
      </p:sp>
      <p:graphicFrame>
        <p:nvGraphicFramePr>
          <p:cNvPr id="0" name="表格 -1"/>
          <p:cNvGraphicFramePr/>
          <p:nvPr/>
        </p:nvGraphicFramePr>
        <p:xfrm>
          <a:off x="815340" y="1629410"/>
          <a:ext cx="8201660" cy="2204085"/>
        </p:xfrm>
        <a:graphic>
          <a:graphicData uri="http://schemas.openxmlformats.org/drawingml/2006/table">
            <a:tbl>
              <a:tblPr firstRow="1" bandRow="1">
                <a:tableStyleId>{5940675A-B579-460E-94D1-54222C63F5DA}</a:tableStyleId>
              </a:tblPr>
              <a:tblGrid>
                <a:gridCol w="2732405"/>
                <a:gridCol w="1819275"/>
                <a:gridCol w="3649980"/>
              </a:tblGrid>
              <a:tr h="291465">
                <a:tc>
                  <a:txBody>
                    <a:bodyPr/>
                    <a:p>
                      <a:pPr indent="0">
                        <a:buNone/>
                      </a:pPr>
                      <a:r>
                        <a:rPr lang="zh-CN" altLang="en-US" sz="2000" b="0">
                          <a:highlight>
                            <a:srgbClr val="BEBEBE"/>
                          </a:highlight>
                          <a:latin typeface="宋体" panose="02010600030101010101" pitchFamily="2" charset="-122"/>
                          <a:ea typeface="宋体" panose="02010600030101010101" pitchFamily="2" charset="-122"/>
                          <a:cs typeface="宋体" panose="02010600030101010101" pitchFamily="2" charset="-122"/>
                        </a:rPr>
                        <a:t>角色</a:t>
                      </a:r>
                      <a:endParaRPr lang="zh-CN" altLang="en-US" sz="2000" b="0">
                        <a:highlight>
                          <a:srgbClr val="BEBEBE"/>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EBEBE"/>
                    </a:solidFill>
                  </a:tcPr>
                </a:tc>
                <a:tc>
                  <a:txBody>
                    <a:bodyPr/>
                    <a:p>
                      <a:pPr indent="0">
                        <a:buNone/>
                      </a:pPr>
                      <a:r>
                        <a:rPr lang="zh-CN" altLang="en-US" sz="2000" b="0">
                          <a:highlight>
                            <a:srgbClr val="BEBEBE"/>
                          </a:highlight>
                          <a:latin typeface="宋体" panose="02010600030101010101" pitchFamily="2" charset="-122"/>
                          <a:ea typeface="宋体" panose="02010600030101010101" pitchFamily="2" charset="-122"/>
                          <a:cs typeface="宋体" panose="02010600030101010101" pitchFamily="2" charset="-122"/>
                        </a:rPr>
                        <a:t>人员</a:t>
                      </a:r>
                      <a:endParaRPr lang="zh-CN" altLang="en-US" sz="2000" b="0">
                        <a:highlight>
                          <a:srgbClr val="BEBEBE"/>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EBEBE"/>
                    </a:solidFill>
                  </a:tcPr>
                </a:tc>
                <a:tc>
                  <a:txBody>
                    <a:bodyPr/>
                    <a:p>
                      <a:pPr indent="0">
                        <a:buNone/>
                      </a:pPr>
                      <a:r>
                        <a:rPr lang="zh-CN" altLang="en-US" sz="2000" b="0">
                          <a:highlight>
                            <a:srgbClr val="BEBEBE"/>
                          </a:highlight>
                          <a:latin typeface="宋体" panose="02010600030101010101" pitchFamily="2" charset="-122"/>
                          <a:ea typeface="宋体" panose="02010600030101010101" pitchFamily="2" charset="-122"/>
                          <a:cs typeface="宋体" panose="02010600030101010101" pitchFamily="2" charset="-122"/>
                        </a:rPr>
                        <a:t>职责</a:t>
                      </a:r>
                      <a:endParaRPr lang="zh-CN" altLang="en-US" sz="2000" b="0">
                        <a:highlight>
                          <a:srgbClr val="BEBEBE"/>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EBEBE"/>
                    </a:solidFill>
                  </a:tcPr>
                </a:tc>
              </a:tr>
              <a:tr h="116586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项目经理（</a:t>
                      </a:r>
                      <a:r>
                        <a:rPr lang="en-US" altLang="zh-CN" sz="2000" b="0">
                          <a:latin typeface="宋体" panose="02010600030101010101" pitchFamily="2" charset="-122"/>
                          <a:ea typeface="宋体" panose="02010600030101010101" pitchFamily="2" charset="-122"/>
                          <a:cs typeface="宋体" panose="02010600030101010101" pitchFamily="2" charset="-122"/>
                        </a:rPr>
                        <a:t>PM)</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许佳俊</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）制定项目计划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2</a:t>
                      </a:r>
                      <a:r>
                        <a:rPr lang="zh-CN" altLang="en-US" sz="2000" b="0">
                          <a:latin typeface="宋体" panose="02010600030101010101" pitchFamily="2" charset="-122"/>
                          <a:ea typeface="宋体" panose="02010600030101010101" pitchFamily="2" charset="-122"/>
                          <a:cs typeface="宋体" panose="02010600030101010101" pitchFamily="2" charset="-122"/>
                        </a:rPr>
                        <a:t>）审批重大的变更</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3</a:t>
                      </a:r>
                      <a:r>
                        <a:rPr lang="zh-CN" altLang="en-US" sz="2000" b="0">
                          <a:latin typeface="宋体" panose="02010600030101010101" pitchFamily="2" charset="-122"/>
                          <a:ea typeface="宋体" panose="02010600030101010101" pitchFamily="2" charset="-122"/>
                          <a:cs typeface="宋体" panose="02010600030101010101" pitchFamily="2" charset="-122"/>
                        </a:rPr>
                        <a:t>）制定和修改项目的组织结构和配置管理策略</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45720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80085">
                <a:tc>
                  <a:txBody>
                    <a:bodyPr/>
                    <a:p>
                      <a:pPr indent="0">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开发人员（</a:t>
                      </a:r>
                      <a:r>
                        <a:rPr lang="en-US" altLang="zh-CN" sz="2000" b="1">
                          <a:solidFill>
                            <a:srgbClr val="000000"/>
                          </a:solidFill>
                          <a:latin typeface="宋体" panose="02010600030101010101" pitchFamily="2" charset="-122"/>
                          <a:ea typeface="宋体" panose="02010600030101010101" pitchFamily="2" charset="-122"/>
                          <a:cs typeface="宋体" panose="02010600030101010101" pitchFamily="2" charset="-122"/>
                        </a:rPr>
                        <a:t>D</a:t>
                      </a:r>
                      <a:r>
                        <a:rPr lang="en-US" altLang="zh-CN" sz="2000" b="0">
                          <a:solidFill>
                            <a:srgbClr val="000000"/>
                          </a:solidFill>
                          <a:latin typeface="Arial" panose="020B0604020202020204" pitchFamily="34" charset="0"/>
                          <a:ea typeface="Arial" panose="020B0604020202020204" pitchFamily="34" charset="0"/>
                          <a:cs typeface="Arial" panose="020B0604020202020204" pitchFamily="34" charset="0"/>
                        </a:rPr>
                        <a:t>EV</a:t>
                      </a: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25400" marB="254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许佳俊，徐柯杰，何宇晨</a:t>
                      </a:r>
                      <a:endPar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编程实现修改相应的文档测试及维护</a:t>
                      </a:r>
                      <a:endPar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457200" marR="0" marT="25400" marB="254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Tree>
  </p:cSld>
  <p:clrMapOvr>
    <a:masterClrMapping/>
  </p:clrMapOvr>
  <p:transition spd="slow"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0230" y="283210"/>
            <a:ext cx="1598930" cy="368300"/>
          </a:xfrm>
          <a:prstGeom prst="rect">
            <a:avLst/>
          </a:prstGeom>
          <a:noFill/>
        </p:spPr>
        <p:txBody>
          <a:bodyPr wrap="square" rtlCol="0">
            <a:spAutoFit/>
          </a:bodyPr>
          <a:p>
            <a:r>
              <a:rPr lang="zh-CN" altLang="en-US"/>
              <a:t>项目预算</a:t>
            </a:r>
            <a:endParaRPr lang="zh-CN" altLang="en-US"/>
          </a:p>
        </p:txBody>
      </p:sp>
      <p:graphicFrame>
        <p:nvGraphicFramePr>
          <p:cNvPr id="0" name="表格 -1"/>
          <p:cNvGraphicFramePr/>
          <p:nvPr/>
        </p:nvGraphicFramePr>
        <p:xfrm>
          <a:off x="675640" y="981075"/>
          <a:ext cx="7230110" cy="2986405"/>
        </p:xfrm>
        <a:graphic>
          <a:graphicData uri="http://schemas.openxmlformats.org/drawingml/2006/table">
            <a:tbl>
              <a:tblPr firstRow="1" bandRow="1">
                <a:tableStyleId>{5940675A-B579-460E-94D1-54222C63F5DA}</a:tableStyleId>
              </a:tblPr>
              <a:tblGrid>
                <a:gridCol w="3437890"/>
                <a:gridCol w="1991995"/>
                <a:gridCol w="1800225"/>
              </a:tblGrid>
              <a:tr h="49784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数量</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支出</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784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每周的工作人工费（</a:t>
                      </a:r>
                      <a:r>
                        <a:rPr lang="en-US" altLang="zh-CN" sz="2000" b="0">
                          <a:latin typeface="宋体" panose="02010600030101010101" pitchFamily="2" charset="-122"/>
                          <a:ea typeface="宋体" panose="02010600030101010101" pitchFamily="2" charset="-122"/>
                          <a:cs typeface="宋体" panose="02010600030101010101" pitchFamily="2" charset="-122"/>
                        </a:rPr>
                        <a:t>16</a:t>
                      </a:r>
                      <a:r>
                        <a:rPr lang="zh-CN" altLang="en-US" sz="2000" b="0">
                          <a:latin typeface="宋体" panose="02010600030101010101" pitchFamily="2" charset="-122"/>
                          <a:ea typeface="宋体" panose="02010600030101010101" pitchFamily="2" charset="-122"/>
                          <a:cs typeface="宋体" panose="02010600030101010101" pitchFamily="2" charset="-122"/>
                        </a:rPr>
                        <a:t>周）</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3</a:t>
                      </a:r>
                      <a:r>
                        <a:rPr lang="zh-CN" altLang="en-US" sz="2000" b="0">
                          <a:latin typeface="宋体" panose="02010600030101010101" pitchFamily="2" charset="-122"/>
                          <a:ea typeface="宋体" panose="02010600030101010101" pitchFamily="2" charset="-122"/>
                          <a:cs typeface="宋体" panose="02010600030101010101" pitchFamily="2" charset="-122"/>
                        </a:rPr>
                        <a:t>小时</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人</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3120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784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编码人工费</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20</a:t>
                      </a:r>
                      <a:r>
                        <a:rPr lang="zh-CN" altLang="en-US" sz="2000" b="0">
                          <a:latin typeface="宋体" panose="02010600030101010101" pitchFamily="2" charset="-122"/>
                          <a:ea typeface="宋体" panose="02010600030101010101" pitchFamily="2" charset="-122"/>
                          <a:cs typeface="宋体" panose="02010600030101010101" pitchFamily="2" charset="-122"/>
                        </a:rPr>
                        <a:t>小时</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432</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7205">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测试及维护人工费</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5</a:t>
                      </a:r>
                      <a:r>
                        <a:rPr lang="zh-CN" altLang="en-US" sz="2000" b="0">
                          <a:latin typeface="宋体" panose="02010600030101010101" pitchFamily="2" charset="-122"/>
                          <a:ea typeface="宋体" panose="02010600030101010101" pitchFamily="2" charset="-122"/>
                          <a:cs typeface="宋体" panose="02010600030101010101" pitchFamily="2" charset="-122"/>
                        </a:rPr>
                        <a:t>小时</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108</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Teambuilding</a:t>
                      </a:r>
                      <a:r>
                        <a:rPr lang="zh-CN" altLang="en-US" sz="2000" b="0">
                          <a:latin typeface="宋体" panose="02010600030101010101" pitchFamily="2" charset="-122"/>
                          <a:ea typeface="宋体" panose="02010600030101010101" pitchFamily="2" charset="-122"/>
                          <a:cs typeface="宋体" panose="02010600030101010101" pitchFamily="2" charset="-122"/>
                        </a:rPr>
                        <a:t>支出</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顿饭</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周</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800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7205">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总计</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4360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Tree>
  </p:cSld>
  <p:clrMapOvr>
    <a:masterClrMapping/>
  </p:clrMapOvr>
  <p:transition spd="slow" advTm="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3030" y="69215"/>
            <a:ext cx="2444750" cy="368300"/>
          </a:xfrm>
          <a:prstGeom prst="rect">
            <a:avLst/>
          </a:prstGeom>
          <a:noFill/>
        </p:spPr>
        <p:txBody>
          <a:bodyPr wrap="square" rtlCol="0">
            <a:spAutoFit/>
          </a:bodyPr>
          <a:p>
            <a:r>
              <a:rPr lang="zh-CN" altLang="en-US"/>
              <a:t>甘特图</a:t>
            </a:r>
            <a:endParaRPr lang="zh-CN" altLang="en-US"/>
          </a:p>
        </p:txBody>
      </p:sp>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pic>
        <p:nvPicPr>
          <p:cNvPr id="4" name="图片 3"/>
          <p:cNvPicPr>
            <a:picLocks noChangeAspect="1"/>
          </p:cNvPicPr>
          <p:nvPr/>
        </p:nvPicPr>
        <p:blipFill>
          <a:blip r:embed="rId2"/>
          <a:stretch>
            <a:fillRect/>
          </a:stretch>
        </p:blipFill>
        <p:spPr>
          <a:xfrm>
            <a:off x="163830" y="516255"/>
            <a:ext cx="7815580" cy="4266565"/>
          </a:xfrm>
          <a:prstGeom prst="rect">
            <a:avLst/>
          </a:prstGeom>
        </p:spPr>
      </p:pic>
    </p:spTree>
  </p:cSld>
  <p:clrMapOvr>
    <a:masterClrMapping/>
  </p:clrMapOvr>
  <p:transition spd="slow"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4305" y="111760"/>
            <a:ext cx="2685415" cy="521970"/>
          </a:xfrm>
          <a:prstGeom prst="rect">
            <a:avLst/>
          </a:prstGeom>
          <a:noFill/>
        </p:spPr>
        <p:txBody>
          <a:bodyPr wrap="none" rtlCol="0" anchor="t">
            <a:spAutoFit/>
          </a:bodyPr>
          <a:p>
            <a:r>
              <a:rPr lang="zh-CN" altLang="en-US" sz="2800" b="1">
                <a:solidFill>
                  <a:srgbClr val="9BBB59"/>
                </a:solidFill>
                <a:effectLst>
                  <a:outerShdw blurRad="38100" dist="19050" dir="2700000" algn="tl" rotWithShape="0">
                    <a:schemeClr val="dk1">
                      <a:alpha val="40000"/>
                    </a:schemeClr>
                  </a:outerShdw>
                </a:effectLst>
                <a:sym typeface="+mn-ea"/>
              </a:rPr>
              <a:t>可行性分析报告</a:t>
            </a:r>
            <a:endParaRPr lang="zh-CN" altLang="en-US" sz="2800" b="1">
              <a:solidFill>
                <a:srgbClr val="9BBB59"/>
              </a:solidFill>
              <a:effectLst>
                <a:outerShdw blurRad="38100" dist="19050" dir="2700000" algn="tl" rotWithShape="0">
                  <a:schemeClr val="dk1">
                    <a:alpha val="40000"/>
                  </a:schemeClr>
                </a:outerShdw>
              </a:effectLst>
              <a:sym typeface="+mn-ea"/>
            </a:endParaRPr>
          </a:p>
        </p:txBody>
      </p:sp>
      <p:sp>
        <p:nvSpPr>
          <p:cNvPr id="3" name="文本框 2"/>
          <p:cNvSpPr txBox="1"/>
          <p:nvPr/>
        </p:nvSpPr>
        <p:spPr>
          <a:xfrm>
            <a:off x="504825" y="690880"/>
            <a:ext cx="2050415" cy="368300"/>
          </a:xfrm>
          <a:prstGeom prst="rect">
            <a:avLst/>
          </a:prstGeom>
          <a:noFill/>
        </p:spPr>
        <p:txBody>
          <a:bodyPr wrap="square" rtlCol="0">
            <a:spAutoFit/>
          </a:bodyPr>
          <a:p>
            <a:r>
              <a:rPr lang="zh-CN" altLang="en-US"/>
              <a:t>（</a:t>
            </a:r>
            <a:r>
              <a:rPr lang="en-US" altLang="zh-CN"/>
              <a:t>1</a:t>
            </a:r>
            <a:r>
              <a:rPr lang="zh-CN" altLang="en-US"/>
              <a:t>）项目概述</a:t>
            </a:r>
            <a:endParaRPr lang="zh-CN" altLang="en-US"/>
          </a:p>
        </p:txBody>
      </p:sp>
      <p:sp>
        <p:nvSpPr>
          <p:cNvPr id="4" name="文本框 3"/>
          <p:cNvSpPr txBox="1"/>
          <p:nvPr/>
        </p:nvSpPr>
        <p:spPr>
          <a:xfrm>
            <a:off x="1076325" y="1271905"/>
            <a:ext cx="6477635" cy="2861310"/>
          </a:xfrm>
          <a:prstGeom prst="rect">
            <a:avLst/>
          </a:prstGeom>
          <a:noFill/>
        </p:spPr>
        <p:txBody>
          <a:bodyPr wrap="square" rtlCol="0">
            <a:spAutoFit/>
          </a:bodyPr>
          <a:p>
            <a:r>
              <a:rPr lang="en-US" altLang="zh-CN"/>
              <a:t>         </a:t>
            </a:r>
            <a:r>
              <a:rPr lang="zh-CN" altLang="en-US"/>
              <a:t>一直以来，消消乐都是手游市场最火热的游戏之一。同时，英雄联盟也深受很多玩家的青睐。因此，我们结合这两者开发出了一款新的游戏。</a:t>
            </a:r>
            <a:endParaRPr lang="zh-CN" altLang="en-US"/>
          </a:p>
          <a:p>
            <a:r>
              <a:rPr lang="zh-CN" altLang="en-US"/>
              <a:t>         传统消消乐游戏都是单人闯关模式，而我们设计的这款游戏则是双人对战模式，双方玩家有一定的初始生命值，通过消除棋子减少对方生命值，同时获得资源来帮助自己进一步获得胜利。在一回合内，消除棋子数达到一定数量之后可以继续行动一回合。当一方生命值减为0后，另一方玩家获得胜利。</a:t>
            </a:r>
            <a:endParaRPr lang="zh-CN" altLang="en-US"/>
          </a:p>
          <a:p>
            <a:r>
              <a:rPr lang="zh-CN" altLang="en-US"/>
              <a:t>         与传统消消乐相比，联盟消消乐的竞技性更强，更注重双方玩家之间的互动。</a:t>
            </a:r>
            <a:endParaRPr lang="zh-CN" altLang="en-US"/>
          </a:p>
        </p:txBody>
      </p:sp>
      <p:pic>
        <p:nvPicPr>
          <p:cNvPr id="28" name="图片 27" descr="G13"/>
          <p:cNvPicPr>
            <a:picLocks noChangeAspect="1"/>
          </p:cNvPicPr>
          <p:nvPr/>
        </p:nvPicPr>
        <p:blipFill>
          <a:blip r:embed="rId1"/>
          <a:stretch>
            <a:fillRect/>
          </a:stretch>
        </p:blipFill>
        <p:spPr>
          <a:xfrm>
            <a:off x="8427085" y="4586605"/>
            <a:ext cx="722630" cy="541655"/>
          </a:xfrm>
          <a:prstGeom prst="rect">
            <a:avLst/>
          </a:prstGeom>
        </p:spPr>
      </p:pic>
    </p:spTree>
  </p:cSld>
  <p:clrMapOvr>
    <a:masterClrMapping/>
  </p:clrMapOvr>
  <p:transition spd="slow" advTm="0">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4711</Words>
  <Application>WPS 演示</Application>
  <PresentationFormat>全屏显示(16:9)</PresentationFormat>
  <Paragraphs>465</Paragraphs>
  <Slides>45</Slides>
  <Notes>10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45</vt:i4>
      </vt:variant>
    </vt:vector>
  </HeadingPairs>
  <TitlesOfParts>
    <vt:vector size="52" baseType="lpstr">
      <vt:lpstr>Arial</vt:lpstr>
      <vt:lpstr>宋体</vt:lpstr>
      <vt:lpstr>Wingdings</vt:lpstr>
      <vt:lpstr>微软雅黑</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Users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锐旗设计；https://9ppt.taobao.com</cp:keywords>
  <cp:category>锐旗设计；https://9ppt.taobao.com</cp:category>
  <cp:lastModifiedBy>tory xu</cp:lastModifiedBy>
  <cp:revision>240</cp:revision>
  <dcterms:created xsi:type="dcterms:W3CDTF">2015-08-22T03:26:00Z</dcterms:created>
  <dcterms:modified xsi:type="dcterms:W3CDTF">2017-06-15T17:48:16Z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